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comments/comment19.xml" ContentType="application/vnd.openxmlformats-officedocument.presentationml.comment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comments/comment4.xml" ContentType="application/vnd.openxmlformats-officedocument.presentationml.comment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comments/comment11.xml" ContentType="application/vnd.openxmlformats-officedocument.presentationml.comment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comments/comment9.xml" ContentType="application/vnd.openxmlformats-officedocument.presentationml.comment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comments/comment16.xml" ContentType="application/vnd.openxmlformats-officedocument.presentationml.comment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comments/comment1.xml" ContentType="application/vnd.openxmlformats-officedocument.presentationml.comment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diagrams/colors1.xml" ContentType="application/vnd.openxmlformats-officedocument.drawingml.diagramColors+xml"/>
  <Override PartName="/ppt/tags/tag131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omments/comment17.xml" ContentType="application/vnd.openxmlformats-officedocument.presentationml.comment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comments/comment6.xml" ContentType="application/vnd.openxmlformats-officedocument.presentationml.comment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comments/comment13.xml" ContentType="application/vnd.openxmlformats-officedocument.presentationml.comment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comments/comment18.xml" ContentType="application/vnd.openxmlformats-officedocument.presentationml.comment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comments/comment7.xml" ContentType="application/vnd.openxmlformats-officedocument.presentationml.comment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comments/comment14.xml" ContentType="application/vnd.openxmlformats-officedocument.presentationml.comment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comments/comment10.xml" ContentType="application/vnd.openxmlformats-officedocument.presentationml.comment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comments/comment8.xml" ContentType="application/vnd.openxmlformats-officedocument.presentationml.comments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comments/comment15.xml" ContentType="application/vnd.openxmlformats-officedocument.presentationml.comment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comments/comment5.xml" ContentType="application/vnd.openxmlformats-officedocument.presentationml.comment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comments/comment12.xml" ContentType="application/vnd.openxmlformats-officedocument.presentationml.comment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3" r:id="rId2"/>
    <p:sldId id="260" r:id="rId3"/>
    <p:sldId id="257" r:id="rId4"/>
    <p:sldId id="258" r:id="rId5"/>
    <p:sldId id="338" r:id="rId6"/>
    <p:sldId id="261" r:id="rId7"/>
    <p:sldId id="299" r:id="rId8"/>
    <p:sldId id="282" r:id="rId9"/>
    <p:sldId id="262" r:id="rId10"/>
    <p:sldId id="284" r:id="rId11"/>
    <p:sldId id="280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40" r:id="rId22"/>
    <p:sldId id="339" r:id="rId23"/>
    <p:sldId id="341" r:id="rId24"/>
    <p:sldId id="342" r:id="rId25"/>
    <p:sldId id="343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Desroches" initials="WD" lastIdx="18" clrIdx="0"/>
  <p:cmAuthor id="1" name="Manon Duchesne Osborne" initials="M" lastIdx="20" clrIdx="1"/>
  <p:cmAuthor id="2" name="pbetournay" initials="p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D4B"/>
    <a:srgbClr val="FF5437"/>
    <a:srgbClr val="9B994D"/>
    <a:srgbClr val="C008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436" autoAdjust="0"/>
    <p:restoredTop sz="78927" autoAdjust="0"/>
  </p:normalViewPr>
  <p:slideViewPr>
    <p:cSldViewPr snapToGrid="0" snapToObjects="1">
      <p:cViewPr>
        <p:scale>
          <a:sx n="100" d="100"/>
          <a:sy n="100" d="100"/>
        </p:scale>
        <p:origin x="-955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6:14.045" idx="5">
    <p:pos x="5098" y="2544"/>
    <p:text>Forme mentale - référence du client 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9:22.029" idx="12">
    <p:pos x="10" y="10"/>
    <p:text>Intégral dans référence du client 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9:47.030" idx="13">
    <p:pos x="10" y="10"/>
    <p:text>Intégral dans référence du client 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41:07.831" idx="14">
    <p:pos x="10" y="10"/>
    <p:text>Intégral dans référence du client 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41:42.905" idx="15">
    <p:pos x="10" y="10"/>
    <p:text>Intégral dans référence du client 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42:42.960" idx="16">
    <p:pos x="10" y="10"/>
    <p:text>Intégral dans référence du client 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42:58.608" idx="17">
    <p:pos x="10" y="10"/>
    <p:text>Intégral dans référence du client 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43:46.458" idx="18">
    <p:pos x="10" y="10"/>
    <p:text>Intégral dans référence du client 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31T11:08:49.291" idx="17">
    <p:pos x="10" y="10"/>
    <p:text>Modèle des stades du changement - client ref / http://www.gnb.ca/0012/violence/PDF/SocialMarketing-Presentation-f.pdf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45:57.843" idx="19">
    <p:pos x="10" y="10"/>
    <p:text>Intégral dans référence du client 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53:22.746" idx="20">
    <p:pos x="10" y="10"/>
    <p:text>ROI - return on investment // RCI - rendement du capital investi (T+)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6:24.601" idx="6">
    <p:pos x="10" y="10"/>
    <p:text>Stades du changement - référence du client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6:42.848" idx="7">
    <p:pos x="15" y="10"/>
    <p:text>Engagement actif/passif - référence du client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7:16.991" idx="8">
    <p:pos x="10" y="10"/>
    <p:text>Intégral dans référence du client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7:22.194" idx="9">
    <p:pos x="10" y="10"/>
    <p:text>Intégral dans référence du client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2:51.728" idx="2">
    <p:pos x="4818" y="1625"/>
    <p:text>Référence</p:text>
  </p:cm>
  <p:cm authorId="1" dt="2013-11-01T00:34:17.496" idx="3">
    <p:pos x="616" y="1467"/>
    <p:text>T+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6:01.785" idx="4">
    <p:pos x="10" y="10"/>
    <p:text>Intégral dans référence du client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7:51.940" idx="10">
    <p:pos x="10" y="10"/>
    <p:text>Intégral dans référence du client 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01T00:38:38.777" idx="11">
    <p:pos x="10" y="10"/>
    <p:text>Intégral dans référence du client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4EA70-2B4F-F34E-8080-03C4AAFB55B3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08A85D73-7099-834A-82B8-FB80B93DA7E3}">
      <dgm:prSet phldrT="[Text]"/>
      <dgm:spPr>
        <a:solidFill>
          <a:srgbClr val="C0082B"/>
        </a:solidFill>
        <a:ln>
          <a:solidFill>
            <a:srgbClr val="C0082B"/>
          </a:solidFill>
        </a:ln>
        <a:effectLst/>
      </dgm:spPr>
      <dgm:t>
        <a:bodyPr/>
        <a:lstStyle/>
        <a:p>
          <a:r>
            <a:rPr lang="en-CA" noProof="0" dirty="0" smtClean="0">
              <a:latin typeface="Trebuchet MS"/>
            </a:rPr>
            <a:t>Santé </a:t>
          </a:r>
          <a:r>
            <a:rPr lang="en-CA" noProof="0" dirty="0" err="1" smtClean="0">
              <a:latin typeface="Trebuchet MS"/>
            </a:rPr>
            <a:t>psychologique</a:t>
          </a:r>
          <a:endParaRPr lang="fr-CA" noProof="0" dirty="0">
            <a:latin typeface="Trebuchet MS"/>
            <a:cs typeface="Trebuchet MS"/>
          </a:endParaRPr>
        </a:p>
      </dgm:t>
    </dgm:pt>
    <dgm:pt modelId="{E35B7418-EA11-4540-8CA1-41E3A7F96BE8}" type="parTrans" cxnId="{C0D8EE9F-1DEF-7C4B-A3D3-A28E18665E16}">
      <dgm:prSet/>
      <dgm:spPr/>
      <dgm:t>
        <a:bodyPr/>
        <a:lstStyle/>
        <a:p>
          <a:endParaRPr lang="en-US"/>
        </a:p>
      </dgm:t>
    </dgm:pt>
    <dgm:pt modelId="{26B97FEE-549C-5C47-A931-FF50CEABB728}" type="sibTrans" cxnId="{C0D8EE9F-1DEF-7C4B-A3D3-A28E18665E16}">
      <dgm:prSet/>
      <dgm:spPr/>
      <dgm:t>
        <a:bodyPr/>
        <a:lstStyle/>
        <a:p>
          <a:endParaRPr lang="en-US"/>
        </a:p>
      </dgm:t>
    </dgm:pt>
    <dgm:pt modelId="{0C8ECA3C-4ABE-E444-9499-0A8CD4B35EC9}">
      <dgm:prSet phldrT="[Text]"/>
      <dgm:spPr>
        <a:solidFill>
          <a:srgbClr val="C0082B"/>
        </a:solidFill>
        <a:ln>
          <a:solidFill>
            <a:srgbClr val="C0082B"/>
          </a:solidFill>
        </a:ln>
        <a:effectLst/>
      </dgm:spPr>
      <dgm:t>
        <a:bodyPr/>
        <a:lstStyle/>
        <a:p>
          <a:r>
            <a:rPr lang="fr-CA" noProof="0" dirty="0" smtClean="0">
              <a:latin typeface="Trebuchet MS"/>
              <a:cs typeface="Trebuchet MS"/>
            </a:rPr>
            <a:t>Les gens à leur meilleur</a:t>
          </a:r>
          <a:endParaRPr lang="fr-CA" noProof="0" dirty="0">
            <a:latin typeface="Trebuchet MS"/>
            <a:cs typeface="Trebuchet MS"/>
          </a:endParaRPr>
        </a:p>
      </dgm:t>
    </dgm:pt>
    <dgm:pt modelId="{92DBCB60-2272-A340-A3DA-7716A2C0D833}" type="parTrans" cxnId="{4CB797D7-5479-464A-96A8-9FEB921F08AE}">
      <dgm:prSet/>
      <dgm:spPr/>
      <dgm:t>
        <a:bodyPr/>
        <a:lstStyle/>
        <a:p>
          <a:endParaRPr lang="en-US"/>
        </a:p>
      </dgm:t>
    </dgm:pt>
    <dgm:pt modelId="{1F488482-3272-B84D-A627-F3F5AA2A2AD9}" type="sibTrans" cxnId="{4CB797D7-5479-464A-96A8-9FEB921F08AE}">
      <dgm:prSet/>
      <dgm:spPr/>
      <dgm:t>
        <a:bodyPr/>
        <a:lstStyle/>
        <a:p>
          <a:endParaRPr lang="en-US"/>
        </a:p>
      </dgm:t>
    </dgm:pt>
    <dgm:pt modelId="{A86F717C-9B56-314A-B170-C31D1DCC569F}">
      <dgm:prSet phldrT="[Text]"/>
      <dgm:spPr>
        <a:solidFill>
          <a:srgbClr val="C0082B"/>
        </a:solidFill>
        <a:ln>
          <a:solidFill>
            <a:srgbClr val="C0082B"/>
          </a:solidFill>
        </a:ln>
        <a:effectLst/>
      </dgm:spPr>
      <dgm:t>
        <a:bodyPr/>
        <a:lstStyle/>
        <a:p>
          <a:r>
            <a:rPr lang="fr-CA" noProof="0" dirty="0" smtClean="0">
              <a:latin typeface="Trebuchet MS"/>
              <a:cs typeface="Trebuchet MS"/>
            </a:rPr>
            <a:t>Engagement actif et rendement élevé</a:t>
          </a:r>
          <a:endParaRPr lang="fr-CA" noProof="0" dirty="0">
            <a:latin typeface="Trebuchet MS"/>
            <a:cs typeface="Trebuchet MS"/>
          </a:endParaRPr>
        </a:p>
      </dgm:t>
    </dgm:pt>
    <dgm:pt modelId="{CA8E2A21-798A-6E46-93E4-B56D31FF131B}" type="parTrans" cxnId="{1155EFFF-2E12-DA49-94B4-6AEF5334E78E}">
      <dgm:prSet/>
      <dgm:spPr/>
      <dgm:t>
        <a:bodyPr/>
        <a:lstStyle/>
        <a:p>
          <a:endParaRPr lang="en-US"/>
        </a:p>
      </dgm:t>
    </dgm:pt>
    <dgm:pt modelId="{C8CAA392-93C6-A441-B110-9ECBC65A6C05}" type="sibTrans" cxnId="{1155EFFF-2E12-DA49-94B4-6AEF5334E78E}">
      <dgm:prSet/>
      <dgm:spPr/>
      <dgm:t>
        <a:bodyPr/>
        <a:lstStyle/>
        <a:p>
          <a:endParaRPr lang="en-US"/>
        </a:p>
      </dgm:t>
    </dgm:pt>
    <dgm:pt modelId="{8153850A-E23B-6E4C-873D-50F80B16AB7C}" type="pres">
      <dgm:prSet presAssocID="{9A24EA70-2B4F-F34E-8080-03C4AAFB55B3}" presName="CompostProcess" presStyleCnt="0">
        <dgm:presLayoutVars>
          <dgm:dir/>
          <dgm:resizeHandles val="exact"/>
        </dgm:presLayoutVars>
      </dgm:prSet>
      <dgm:spPr/>
    </dgm:pt>
    <dgm:pt modelId="{79E253A5-3B2A-294C-B7F0-9972F1CC7EEE}" type="pres">
      <dgm:prSet presAssocID="{9A24EA70-2B4F-F34E-8080-03C4AAFB55B3}" presName="arrow" presStyleLbl="bgShp" presStyleIdx="0" presStyleCnt="1"/>
      <dgm:spPr/>
    </dgm:pt>
    <dgm:pt modelId="{A1E84E1D-56E5-A741-B161-F69181C4466E}" type="pres">
      <dgm:prSet presAssocID="{9A24EA70-2B4F-F34E-8080-03C4AAFB55B3}" presName="linearProcess" presStyleCnt="0"/>
      <dgm:spPr/>
    </dgm:pt>
    <dgm:pt modelId="{0423DA4B-6DE2-DC45-B90C-3931560DADE4}" type="pres">
      <dgm:prSet presAssocID="{08A85D73-7099-834A-82B8-FB80B93DA7E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17325-8EDC-594C-875E-A48910B02D2D}" type="pres">
      <dgm:prSet presAssocID="{26B97FEE-549C-5C47-A931-FF50CEABB728}" presName="sibTrans" presStyleCnt="0"/>
      <dgm:spPr/>
    </dgm:pt>
    <dgm:pt modelId="{A476FFAE-A800-A841-95A7-8A6880A6DD2F}" type="pres">
      <dgm:prSet presAssocID="{0C8ECA3C-4ABE-E444-9499-0A8CD4B35EC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25D21-C639-2046-852F-6D5A3F4035B7}" type="pres">
      <dgm:prSet presAssocID="{1F488482-3272-B84D-A627-F3F5AA2A2AD9}" presName="sibTrans" presStyleCnt="0"/>
      <dgm:spPr/>
    </dgm:pt>
    <dgm:pt modelId="{C220171E-2D78-D144-B2E8-FD597BCFED7C}" type="pres">
      <dgm:prSet presAssocID="{A86F717C-9B56-314A-B170-C31D1DCC569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3D4CFE-60D6-ED46-9E76-E8589289F761}" type="presOf" srcId="{08A85D73-7099-834A-82B8-FB80B93DA7E3}" destId="{0423DA4B-6DE2-DC45-B90C-3931560DADE4}" srcOrd="0" destOrd="0" presId="urn:microsoft.com/office/officeart/2005/8/layout/hProcess9"/>
    <dgm:cxn modelId="{07CADA4F-9B0F-9E47-A9E2-8EAB69987E8F}" type="presOf" srcId="{9A24EA70-2B4F-F34E-8080-03C4AAFB55B3}" destId="{8153850A-E23B-6E4C-873D-50F80B16AB7C}" srcOrd="0" destOrd="0" presId="urn:microsoft.com/office/officeart/2005/8/layout/hProcess9"/>
    <dgm:cxn modelId="{2B900BA0-37F4-C048-B175-89501840EE71}" type="presOf" srcId="{0C8ECA3C-4ABE-E444-9499-0A8CD4B35EC9}" destId="{A476FFAE-A800-A841-95A7-8A6880A6DD2F}" srcOrd="0" destOrd="0" presId="urn:microsoft.com/office/officeart/2005/8/layout/hProcess9"/>
    <dgm:cxn modelId="{1155EFFF-2E12-DA49-94B4-6AEF5334E78E}" srcId="{9A24EA70-2B4F-F34E-8080-03C4AAFB55B3}" destId="{A86F717C-9B56-314A-B170-C31D1DCC569F}" srcOrd="2" destOrd="0" parTransId="{CA8E2A21-798A-6E46-93E4-B56D31FF131B}" sibTransId="{C8CAA392-93C6-A441-B110-9ECBC65A6C05}"/>
    <dgm:cxn modelId="{C7316246-D60E-7343-867A-5D1F09EC4E11}" type="presOf" srcId="{A86F717C-9B56-314A-B170-C31D1DCC569F}" destId="{C220171E-2D78-D144-B2E8-FD597BCFED7C}" srcOrd="0" destOrd="0" presId="urn:microsoft.com/office/officeart/2005/8/layout/hProcess9"/>
    <dgm:cxn modelId="{4CB797D7-5479-464A-96A8-9FEB921F08AE}" srcId="{9A24EA70-2B4F-F34E-8080-03C4AAFB55B3}" destId="{0C8ECA3C-4ABE-E444-9499-0A8CD4B35EC9}" srcOrd="1" destOrd="0" parTransId="{92DBCB60-2272-A340-A3DA-7716A2C0D833}" sibTransId="{1F488482-3272-B84D-A627-F3F5AA2A2AD9}"/>
    <dgm:cxn modelId="{C0D8EE9F-1DEF-7C4B-A3D3-A28E18665E16}" srcId="{9A24EA70-2B4F-F34E-8080-03C4AAFB55B3}" destId="{08A85D73-7099-834A-82B8-FB80B93DA7E3}" srcOrd="0" destOrd="0" parTransId="{E35B7418-EA11-4540-8CA1-41E3A7F96BE8}" sibTransId="{26B97FEE-549C-5C47-A931-FF50CEABB728}"/>
    <dgm:cxn modelId="{61A76440-89C5-B148-8E6E-F29FB2C177DF}" type="presParOf" srcId="{8153850A-E23B-6E4C-873D-50F80B16AB7C}" destId="{79E253A5-3B2A-294C-B7F0-9972F1CC7EEE}" srcOrd="0" destOrd="0" presId="urn:microsoft.com/office/officeart/2005/8/layout/hProcess9"/>
    <dgm:cxn modelId="{96582BA3-2BEF-7949-99D7-E381DA22B1D7}" type="presParOf" srcId="{8153850A-E23B-6E4C-873D-50F80B16AB7C}" destId="{A1E84E1D-56E5-A741-B161-F69181C4466E}" srcOrd="1" destOrd="0" presId="urn:microsoft.com/office/officeart/2005/8/layout/hProcess9"/>
    <dgm:cxn modelId="{48E82F31-1BD3-1E4E-8DE9-992C006DB40D}" type="presParOf" srcId="{A1E84E1D-56E5-A741-B161-F69181C4466E}" destId="{0423DA4B-6DE2-DC45-B90C-3931560DADE4}" srcOrd="0" destOrd="0" presId="urn:microsoft.com/office/officeart/2005/8/layout/hProcess9"/>
    <dgm:cxn modelId="{94C3A68B-72EC-CB4E-ABAD-188F9F1673A8}" type="presParOf" srcId="{A1E84E1D-56E5-A741-B161-F69181C4466E}" destId="{A2717325-8EDC-594C-875E-A48910B02D2D}" srcOrd="1" destOrd="0" presId="urn:microsoft.com/office/officeart/2005/8/layout/hProcess9"/>
    <dgm:cxn modelId="{7ABF8409-E9E3-664B-8F00-B2FB6738185E}" type="presParOf" srcId="{A1E84E1D-56E5-A741-B161-F69181C4466E}" destId="{A476FFAE-A800-A841-95A7-8A6880A6DD2F}" srcOrd="2" destOrd="0" presId="urn:microsoft.com/office/officeart/2005/8/layout/hProcess9"/>
    <dgm:cxn modelId="{610F37C0-D7C5-C24A-862F-F6D8FB920FEB}" type="presParOf" srcId="{A1E84E1D-56E5-A741-B161-F69181C4466E}" destId="{06925D21-C639-2046-852F-6D5A3F4035B7}" srcOrd="3" destOrd="0" presId="urn:microsoft.com/office/officeart/2005/8/layout/hProcess9"/>
    <dgm:cxn modelId="{DC9D5D35-EF3C-BF45-B922-AFA1EA76E4C5}" type="presParOf" srcId="{A1E84E1D-56E5-A741-B161-F69181C4466E}" destId="{C220171E-2D78-D144-B2E8-FD597BCFED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E253A5-3B2A-294C-B7F0-9972F1CC7EE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23DA4B-6DE2-DC45-B90C-3931560DADE4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rgbClr val="C0082B"/>
        </a:solidFill>
        <a:ln>
          <a:solidFill>
            <a:srgbClr val="C0082B"/>
          </a:solidFill>
        </a:ln>
        <a:effectLst/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noProof="0" dirty="0" smtClean="0">
              <a:latin typeface="Trebuchet MS"/>
            </a:rPr>
            <a:t>Santé </a:t>
          </a:r>
          <a:r>
            <a:rPr lang="en-CA" sz="2000" kern="1200" noProof="0" dirty="0" err="1" smtClean="0">
              <a:latin typeface="Trebuchet MS"/>
            </a:rPr>
            <a:t>psychologique</a:t>
          </a:r>
          <a:endParaRPr lang="fr-CA" sz="2000" kern="1200" noProof="0" dirty="0">
            <a:latin typeface="Trebuchet MS"/>
            <a:cs typeface="Trebuchet MS"/>
          </a:endParaRPr>
        </a:p>
      </dsp:txBody>
      <dsp:txXfrm>
        <a:off x="6548" y="1219199"/>
        <a:ext cx="1962150" cy="1625600"/>
      </dsp:txXfrm>
    </dsp:sp>
    <dsp:sp modelId="{A476FFAE-A800-A841-95A7-8A6880A6DD2F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rgbClr val="C0082B"/>
        </a:solidFill>
        <a:ln>
          <a:solidFill>
            <a:srgbClr val="C0082B"/>
          </a:solidFill>
        </a:ln>
        <a:effectLst/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noProof="0" dirty="0" smtClean="0">
              <a:latin typeface="Trebuchet MS"/>
              <a:cs typeface="Trebuchet MS"/>
            </a:rPr>
            <a:t>Les gens à leur meilleur</a:t>
          </a:r>
          <a:endParaRPr lang="fr-CA" sz="2000" kern="1200" noProof="0" dirty="0">
            <a:latin typeface="Trebuchet MS"/>
            <a:cs typeface="Trebuchet MS"/>
          </a:endParaRPr>
        </a:p>
      </dsp:txBody>
      <dsp:txXfrm>
        <a:off x="2066925" y="1219199"/>
        <a:ext cx="1962150" cy="1625600"/>
      </dsp:txXfrm>
    </dsp:sp>
    <dsp:sp modelId="{C220171E-2D78-D144-B2E8-FD597BCFED7C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rgbClr val="C0082B"/>
        </a:solidFill>
        <a:ln>
          <a:solidFill>
            <a:srgbClr val="C0082B"/>
          </a:solidFill>
        </a:ln>
        <a:effectLst/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noProof="0" dirty="0" smtClean="0">
              <a:latin typeface="Trebuchet MS"/>
              <a:cs typeface="Trebuchet MS"/>
            </a:rPr>
            <a:t>Engagement actif et rendement élevé</a:t>
          </a:r>
          <a:endParaRPr lang="fr-CA" sz="2000" kern="1200" noProof="0" dirty="0">
            <a:latin typeface="Trebuchet MS"/>
            <a:cs typeface="Trebuchet MS"/>
          </a:endParaRPr>
        </a:p>
      </dsp:txBody>
      <dsp:txXfrm>
        <a:off x="4127301" y="1219199"/>
        <a:ext cx="196215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74A7A-2E67-3644-8F31-327E98A6F5FD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A5AB8-67CF-D546-BC4E-4D6FD4DEE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080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710D-12FA-1245-86FE-9516C0F7CDA2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052D0-50A9-624C-8F34-54BF91422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531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02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10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244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11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79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12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426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13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225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marL="79375" eaLnBrk="1" hangingPunct="1">
              <a:spcBef>
                <a:spcPts val="413"/>
              </a:spcBef>
            </a:pPr>
            <a:r>
              <a:rPr lang="fr-CA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Chaque personne dans une relation a une influence sur l’autre : elle peut être positive ou négative.</a:t>
            </a:r>
            <a:r>
              <a:rPr lang="en-US" sz="1200" dirty="0" smtClean="0">
                <a:solidFill>
                  <a:srgbClr val="000000"/>
                </a:solidFill>
                <a:latin typeface="Times" pitchFamily="-84" charset="0"/>
                <a:ea typeface="Times" pitchFamily="-84" charset="0"/>
                <a:cs typeface="Times" pitchFamily="-84" charset="0"/>
                <a:sym typeface="Times" pitchFamily="-84" charset="0"/>
              </a:rPr>
              <a:t> </a:t>
            </a:r>
          </a:p>
          <a:p>
            <a:pPr marL="79375" eaLnBrk="1" hangingPunct="1">
              <a:spcBef>
                <a:spcPts val="413"/>
              </a:spcBef>
            </a:pPr>
            <a:endParaRPr lang="en-US" sz="1200" dirty="0" smtClean="0">
              <a:solidFill>
                <a:srgbClr val="000000"/>
              </a:solidFill>
              <a:latin typeface="Times" pitchFamily="-84" charset="0"/>
              <a:ea typeface="Times" pitchFamily="-84" charset="0"/>
              <a:cs typeface="Times" pitchFamily="-84" charset="0"/>
              <a:sym typeface="Times" pitchFamily="-84" charset="0"/>
            </a:endParaRPr>
          </a:p>
          <a:p>
            <a:pPr marL="79375" eaLnBrk="1" hangingPunct="1">
              <a:spcBef>
                <a:spcPts val="413"/>
              </a:spcBef>
            </a:pPr>
            <a:r>
              <a:rPr lang="fr-CA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Lorsque nous avons vécu des relations blessantes ou malsaines, nous avons une anxiété accrue que si nous entrons dans cette relation, nous pourrions être blessés de nouveau. </a:t>
            </a:r>
            <a:endParaRPr lang="fr-CA" b="1" dirty="0" smtClean="0">
              <a:solidFill>
                <a:srgbClr val="990099"/>
              </a:solidFill>
              <a:latin typeface="Courier New"/>
              <a:ea typeface="Times" pitchFamily="-84" charset="0"/>
              <a:cs typeface="Times" pitchFamily="-84" charset="0"/>
              <a:sym typeface="Times" pitchFamily="-84" charset="0"/>
            </a:endParaRPr>
          </a:p>
          <a:p>
            <a:pPr marL="79375" eaLnBrk="1" hangingPunct="1">
              <a:spcBef>
                <a:spcPts val="413"/>
              </a:spcBef>
            </a:pPr>
            <a:endParaRPr lang="en-US" sz="1200" dirty="0" smtClean="0">
              <a:solidFill>
                <a:srgbClr val="000000"/>
              </a:solidFill>
              <a:latin typeface="Times" pitchFamily="-84" charset="0"/>
              <a:ea typeface="Times" pitchFamily="-84" charset="0"/>
              <a:cs typeface="Times" pitchFamily="-84" charset="0"/>
              <a:sym typeface="Times" pitchFamily="-84" charset="0"/>
            </a:endParaRPr>
          </a:p>
          <a:p>
            <a:pPr marL="79375" eaLnBrk="1" hangingPunct="1">
              <a:spcBef>
                <a:spcPts val="413"/>
              </a:spcBef>
            </a:pPr>
            <a:r>
              <a:rPr lang="fr-CA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Cela signifie que lorsque nous travaillons avec des collègues, nous</a:t>
            </a:r>
            <a:r>
              <a:rPr lang="fr-CA" u="none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 </a:t>
            </a:r>
            <a:r>
              <a:rPr lang="fr-CA" u="sng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ne pouvons pas tenir pour acquis qu’une relation se formera</a:t>
            </a:r>
            <a:r>
              <a:rPr lang="fr-CA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.</a:t>
            </a:r>
            <a:endParaRPr lang="fr-CA" b="1" dirty="0" smtClean="0">
              <a:solidFill>
                <a:srgbClr val="990099"/>
              </a:solidFill>
              <a:latin typeface="Courier New"/>
              <a:ea typeface="Times" pitchFamily="-84" charset="0"/>
              <a:cs typeface="Times" pitchFamily="-84" charset="0"/>
              <a:sym typeface="Times" pitchFamily="-84" charset="0"/>
            </a:endParaRPr>
          </a:p>
          <a:p>
            <a:pPr marL="79375" eaLnBrk="1" hangingPunct="1">
              <a:spcBef>
                <a:spcPts val="413"/>
              </a:spcBef>
            </a:pPr>
            <a:r>
              <a:rPr lang="fr-CA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Comment pouvons-nous créer cet environnement sain où les relations saines sont encouragées, où nous nous sentons tous en sécurité et croyons que nous pouvons nous faire confiance?</a:t>
            </a:r>
            <a:endParaRPr lang="fr-CA" b="1" dirty="0" smtClean="0">
              <a:solidFill>
                <a:srgbClr val="990099"/>
              </a:solidFill>
              <a:latin typeface="Courier New"/>
              <a:ea typeface="Times" pitchFamily="-84" charset="0"/>
              <a:cs typeface="Times" pitchFamily="-84" charset="0"/>
              <a:sym typeface="Times" pitchFamily="-84" charset="0"/>
            </a:endParaRPr>
          </a:p>
          <a:p>
            <a:pPr marL="79375" eaLnBrk="1" hangingPunct="1">
              <a:spcBef>
                <a:spcPts val="413"/>
              </a:spcBef>
            </a:pPr>
            <a:endParaRPr lang="en-US" sz="1200" dirty="0" smtClean="0">
              <a:solidFill>
                <a:srgbClr val="000000"/>
              </a:solidFill>
              <a:latin typeface="Times" pitchFamily="-84" charset="0"/>
              <a:ea typeface="Times" pitchFamily="-84" charset="0"/>
              <a:cs typeface="Times" pitchFamily="-84" charset="0"/>
              <a:sym typeface="Times" pitchFamily="-84" charset="0"/>
            </a:endParaRPr>
          </a:p>
          <a:p>
            <a:pPr marL="79375" eaLnBrk="1" hangingPunct="1">
              <a:spcBef>
                <a:spcPts val="413"/>
              </a:spcBef>
            </a:pPr>
            <a:r>
              <a:rPr lang="fr-CA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Comment établissons-nous un point de relation? Trouvez les forces et les intérêts des autres; la plupart du temps, les gens sont heureux de parler au sujet de ce qu’ils aiment faire.</a:t>
            </a:r>
            <a:r>
              <a:rPr lang="en-US" sz="1200" dirty="0" smtClean="0">
                <a:solidFill>
                  <a:srgbClr val="000000"/>
                </a:solidFill>
                <a:latin typeface="Times" pitchFamily="-84" charset="0"/>
                <a:ea typeface="Times" pitchFamily="-84" charset="0"/>
                <a:cs typeface="Times" pitchFamily="-84" charset="0"/>
                <a:sym typeface="Times" pitchFamily="-84" charset="0"/>
              </a:rPr>
              <a:t> </a:t>
            </a:r>
          </a:p>
          <a:p>
            <a:pPr marL="79375" eaLnBrk="1" hangingPunct="1">
              <a:spcBef>
                <a:spcPts val="413"/>
              </a:spcBef>
            </a:pPr>
            <a:endParaRPr lang="en-US" sz="1200" dirty="0" smtClean="0">
              <a:solidFill>
                <a:srgbClr val="000000"/>
              </a:solidFill>
              <a:latin typeface="Times" pitchFamily="-84" charset="0"/>
              <a:ea typeface="Times" pitchFamily="-84" charset="0"/>
              <a:cs typeface="Times" pitchFamily="-84" charset="0"/>
              <a:sym typeface="Times" pitchFamily="-84" charset="0"/>
            </a:endParaRPr>
          </a:p>
          <a:p>
            <a:pPr marL="79375" eaLnBrk="1" hangingPunct="1">
              <a:spcBef>
                <a:spcPts val="413"/>
              </a:spcBef>
            </a:pPr>
            <a:r>
              <a:rPr lang="fr-CA" dirty="0" smtClean="0">
                <a:solidFill>
                  <a:srgbClr val="000000"/>
                </a:solidFill>
                <a:latin typeface="Times"/>
                <a:ea typeface="Times" pitchFamily="-84" charset="0"/>
                <a:cs typeface="Times" pitchFamily="-84" charset="0"/>
                <a:sym typeface="Times" pitchFamily="-84" charset="0"/>
              </a:rPr>
              <a:t>Lorsque nous nous concentrons sur les forces, nous augmentons leur sens de compétence et leur sentiment de reconnaissance.</a:t>
            </a:r>
            <a:r>
              <a:rPr lang="en-US" sz="1200" dirty="0" smtClean="0">
                <a:solidFill>
                  <a:srgbClr val="000000"/>
                </a:solidFill>
                <a:latin typeface="Times" pitchFamily="-84" charset="0"/>
                <a:ea typeface="Times" pitchFamily="-84" charset="0"/>
                <a:cs typeface="Times" pitchFamily="-84" charset="0"/>
                <a:sym typeface="Times" pitchFamily="-8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14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15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790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16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17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141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18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19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2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20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10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21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861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 wrap="square"/>
          <a:lstStyle/>
          <a:p>
            <a:pPr>
              <a:defRPr/>
            </a:pPr>
            <a:r>
              <a:rPr lang="fr-CA" dirty="0" smtClean="0">
                <a:solidFill>
                  <a:srgbClr val="000000"/>
                </a:solidFill>
                <a:latin typeface="Calibri"/>
              </a:rPr>
              <a:t>22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23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816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24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548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25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18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3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4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5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6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7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62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8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 wrap="square"/>
          <a:lstStyle/>
          <a:p>
            <a:r>
              <a:rPr lang="fr-CA" dirty="0" smtClean="0">
                <a:solidFill>
                  <a:srgbClr val="000000"/>
                </a:solidFill>
                <a:latin typeface="Calibri"/>
              </a:rPr>
              <a:t>9</a:t>
            </a:r>
            <a:endParaRPr lang="fr-CA" b="1" dirty="0">
              <a:solidFill>
                <a:srgbClr val="990099"/>
              </a:solidFill>
              <a:latin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1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1230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2320" y="268288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baseline="0">
                <a:solidFill>
                  <a:schemeClr val="bg1"/>
                </a:solidFill>
                <a:latin typeface="Olympian LT Std"/>
                <a:ea typeface="+mj-ea"/>
                <a:cs typeface="Olympian LT Std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2527300"/>
            <a:ext cx="5458968" cy="4064000"/>
          </a:xfr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1600" kern="1200" baseline="0">
                <a:solidFill>
                  <a:schemeClr val="tx2"/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Sub-title or information can go here. </a:t>
            </a:r>
            <a:r>
              <a:rPr lang="en-US" dirty="0" smtClean="0"/>
              <a:t>Sub-title or information can go here. </a:t>
            </a:r>
          </a:p>
          <a:p>
            <a:r>
              <a:rPr lang="en-US" dirty="0" smtClean="0"/>
              <a:t> Sub-title or information can go here. </a:t>
            </a:r>
          </a:p>
          <a:p>
            <a:r>
              <a:rPr lang="en-US" dirty="0" smtClean="0"/>
              <a:t> Sub-title or information can go here. </a:t>
            </a:r>
          </a:p>
          <a:p>
            <a:r>
              <a:rPr lang="en-US" dirty="0" smtClean="0"/>
              <a:t>Sub-title or information can go here. </a:t>
            </a:r>
          </a:p>
          <a:p>
            <a:r>
              <a:rPr lang="en-US" dirty="0" smtClean="0"/>
              <a:t>Sub-title or information can go here. Sub-title or information can go here. </a:t>
            </a:r>
          </a:p>
          <a:p>
            <a:r>
              <a:rPr lang="en-US" dirty="0" smtClean="0"/>
              <a:t>Sub-title or information can go here. </a:t>
            </a:r>
          </a:p>
          <a:p>
            <a:r>
              <a:rPr lang="en-US" dirty="0" smtClean="0"/>
              <a:t>Sub-title or information can go here. </a:t>
            </a:r>
          </a:p>
          <a:p>
            <a:endParaRPr lang="en-US" dirty="0" smtClean="0"/>
          </a:p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268288"/>
            <a:ext cx="399825" cy="5876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774700"/>
            <a:ext cx="3937000" cy="1398494"/>
          </a:xfrm>
        </p:spPr>
        <p:txBody>
          <a:bodyPr anchor="b" anchorCtr="0"/>
          <a:lstStyle>
            <a:lvl1pPr algn="r">
              <a:defRPr sz="3200" b="0" cap="none" baseline="0"/>
            </a:lvl1pPr>
          </a:lstStyle>
          <a:p>
            <a:r>
              <a:rPr lang="en-CA" dirty="0" smtClean="0"/>
              <a:t>This can be another slide layout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6900" y="2565400"/>
            <a:ext cx="6579347" cy="3579814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With lots of information here.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2554" y="508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dirty="0" smtClean="0"/>
              <a:t>This can be the third style 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2273300"/>
            <a:ext cx="4966446" cy="3871914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1460500"/>
            <a:ext cx="2971800" cy="32464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388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BB94-DAEE-3A4B-BAE8-4F4C8658DA63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DD8F-9496-5849-BD80-5CFD19C39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04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12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</a:t>
            </a:r>
            <a:r>
              <a:rPr lang="en-CA" dirty="0" err="1" smtClean="0"/>
              <a:t>lvel</a:t>
            </a:r>
            <a:endParaRPr lang="en-CA" dirty="0" smtClean="0"/>
          </a:p>
          <a:p>
            <a:pPr lvl="4"/>
            <a:r>
              <a:rPr lang="en-CA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9" r:id="rId5"/>
    <p:sldLayoutId id="2147483670" r:id="rId6"/>
    <p:sldLayoutId id="2147483671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Olympian LT Std"/>
          <a:ea typeface="+mj-ea"/>
          <a:cs typeface="Olympian LT Std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Trebuchet MS"/>
          <a:ea typeface="+mn-ea"/>
          <a:cs typeface="Trebuchet M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Trebuchet MS"/>
          <a:ea typeface="+mn-ea"/>
          <a:cs typeface="Trebuchet M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Trebuchet MS"/>
          <a:ea typeface="+mn-ea"/>
          <a:cs typeface="Trebuchet M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Trebuchet MS"/>
          <a:ea typeface="+mn-ea"/>
          <a:cs typeface="Trebuchet M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Trebuchet MS"/>
          <a:ea typeface="+mn-ea"/>
          <a:cs typeface="Trebuchet M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9.xml"/><Relationship Id="rId3" Type="http://schemas.openxmlformats.org/officeDocument/2006/relationships/tags" Target="../tags/tag8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11.xm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0.xml"/><Relationship Id="rId3" Type="http://schemas.openxmlformats.org/officeDocument/2006/relationships/tags" Target="../tags/tag95.xml"/><Relationship Id="rId7" Type="http://schemas.openxmlformats.org/officeDocument/2006/relationships/image" Target="../media/image4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comments" Target="../comments/comment1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10" Type="http://schemas.openxmlformats.org/officeDocument/2006/relationships/image" Target="../media/image5.jpeg"/><Relationship Id="rId4" Type="http://schemas.openxmlformats.org/officeDocument/2006/relationships/tags" Target="../tags/tag109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comments" Target="../comments/comment1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comments" Target="../comments/comment1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4.xml"/><Relationship Id="rId3" Type="http://schemas.openxmlformats.org/officeDocument/2006/relationships/tags" Target="../tags/tag130.xml"/><Relationship Id="rId7" Type="http://schemas.openxmlformats.org/officeDocument/2006/relationships/image" Target="../media/image6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comments" Target="../comments/comment1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comments" Target="../comments/comment16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tags" Target="../tags/tag11.xml"/><Relationship Id="rId7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4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comments" Target="../comments/comment17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comments" Target="../comments/comment18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10" Type="http://schemas.openxmlformats.org/officeDocument/2006/relationships/tags" Target="../tags/tag171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comments" Target="../comments/comment19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comments" Target="../comments/comment3.xml"/><Relationship Id="rId4" Type="http://schemas.openxmlformats.org/officeDocument/2006/relationships/tags" Target="../tags/tag19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tags" Target="../tags/tag36.xml"/><Relationship Id="rId7" Type="http://schemas.openxmlformats.org/officeDocument/2006/relationships/image" Target="../media/image1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comments" Target="../comments/comment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2" Type="http://schemas.openxmlformats.org/officeDocument/2006/relationships/tags" Target="../tags/tag48.xml"/><Relationship Id="rId16" Type="http://schemas.openxmlformats.org/officeDocument/2006/relationships/comments" Target="../comments/comment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3.png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comments" Target="../comments/comment7.xml"/><Relationship Id="rId4" Type="http://schemas.openxmlformats.org/officeDocument/2006/relationships/tags" Target="../tags/tag65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tags" Target="../tags/tag7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22320" y="744006"/>
            <a:ext cx="5458968" cy="509914"/>
          </a:xfrm>
        </p:spPr>
        <p:txBody>
          <a:bodyPr wrap="square">
            <a:noAutofit/>
          </a:bodyPr>
          <a:lstStyle/>
          <a:p>
            <a:pPr algn="r"/>
            <a:r>
              <a:rPr lang="fr-CA" sz="2800" b="1" dirty="0" smtClean="0">
                <a:solidFill>
                  <a:srgbClr val="FFFFFF"/>
                </a:solidFill>
              </a:rPr>
              <a:t>Santé psychologique et changement organisationnel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93032" y="1892300"/>
            <a:ext cx="4011168" cy="1282700"/>
          </a:xfrm>
        </p:spPr>
        <p:txBody>
          <a:bodyPr wrap="square">
            <a:normAutofit fontScale="77500" lnSpcReduction="20000"/>
          </a:bodyPr>
          <a:lstStyle/>
          <a:p>
            <a:endParaRPr lang="fr-CA" sz="3200" b="1" dirty="0" smtClean="0"/>
          </a:p>
          <a:p>
            <a:r>
              <a:rPr lang="fr-CA" sz="2800" b="1" dirty="0" smtClean="0">
                <a:solidFill>
                  <a:srgbClr val="333333"/>
                </a:solidFill>
              </a:rPr>
              <a:t>D</a:t>
            </a:r>
            <a:r>
              <a:rPr lang="fr-CA" sz="2800" b="1" baseline="30000" dirty="0" smtClean="0">
                <a:solidFill>
                  <a:srgbClr val="333333"/>
                </a:solidFill>
              </a:rPr>
              <a:t>r</a:t>
            </a:r>
            <a:r>
              <a:rPr lang="fr-CA" sz="2800" b="1" dirty="0" smtClean="0">
                <a:solidFill>
                  <a:srgbClr val="333333"/>
                </a:solidFill>
              </a:rPr>
              <a:t> Bill Morrison</a:t>
            </a:r>
            <a:endParaRPr lang="fr-CA" sz="2800" b="1" dirty="0" smtClean="0"/>
          </a:p>
          <a:p>
            <a:endParaRPr lang="fr-CA" sz="2800" b="1" dirty="0" smtClean="0"/>
          </a:p>
          <a:p>
            <a:r>
              <a:rPr lang="fr-CA" sz="2800" b="1" dirty="0" smtClean="0">
                <a:solidFill>
                  <a:srgbClr val="333333"/>
                </a:solidFill>
              </a:rPr>
              <a:t>D</a:t>
            </a:r>
            <a:r>
              <a:rPr lang="fr-CA" sz="2800" b="1" baseline="30000" dirty="0" smtClean="0">
                <a:solidFill>
                  <a:srgbClr val="333333"/>
                </a:solidFill>
              </a:rPr>
              <a:t>re</a:t>
            </a:r>
            <a:r>
              <a:rPr lang="fr-CA" sz="2800" b="1" dirty="0" smtClean="0">
                <a:solidFill>
                  <a:srgbClr val="333333"/>
                </a:solidFill>
              </a:rPr>
              <a:t> Patricia Peterson</a:t>
            </a:r>
            <a:endParaRPr lang="fr-CA" sz="2800" b="1" dirty="0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625600" y="3886200"/>
            <a:ext cx="646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0000"/>
                </a:solidFill>
                <a:latin typeface="Olympian LT Std"/>
                <a:ea typeface="+mj-ea"/>
                <a:cs typeface="Olympian LT Std"/>
              </a:rPr>
              <a:t>Faire place aux forces et au mieux-être dans le milieu de travail</a:t>
            </a:r>
            <a:endParaRPr lang="fr-CA" sz="1200" b="1" dirty="0">
              <a:solidFill>
                <a:srgbClr val="990099"/>
              </a:solidFill>
              <a:latin typeface="Courier New"/>
              <a:ea typeface="+mj-ea"/>
              <a:cs typeface="Olympian LT Std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14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4100" y="444499"/>
            <a:ext cx="7213600" cy="1073915"/>
          </a:xfrm>
        </p:spPr>
        <p:txBody>
          <a:bodyPr wrap="square"/>
          <a:lstStyle/>
          <a:p>
            <a:r>
              <a:rPr lang="fr-CA" b="1" dirty="0" smtClean="0">
                <a:solidFill>
                  <a:srgbClr val="C0082B"/>
                </a:solidFill>
              </a:rPr>
              <a:t>Hypothèses relatives aux approches de la psychologie positive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26534" y="2324100"/>
            <a:ext cx="7366000" cy="4411464"/>
          </a:xfrm>
          <a:prstGeom prst="rect">
            <a:avLst/>
          </a:prstGeom>
          <a:noFill/>
          <a:ln w="38100" cmpd="sng">
            <a:solidFill>
              <a:srgbClr val="C0082B"/>
            </a:solidFill>
          </a:ln>
          <a:effectLst/>
        </p:spPr>
        <p:txBody>
          <a:bodyPr wrap="square" rtlCol="0">
            <a:spAutoFit/>
          </a:bodyPr>
          <a:lstStyle/>
          <a:p>
            <a:pPr marL="255588" indent="-255588">
              <a:spcBef>
                <a:spcPts val="1000"/>
              </a:spcBef>
              <a:buSzPct val="100000"/>
              <a:buFont typeface="Wingdings" charset="2"/>
              <a:buChar char="v"/>
            </a:pPr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Les réseaux et les contextes sociaux représentent des ressources et des influences déterminantes qui ont le pouvoir de favoriser et d'améliorer le bien-être psychologique </a:t>
            </a:r>
            <a:r>
              <a:rPr lang="fr-CA" sz="140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(Losier et Morrison, 2007; Sheridan, Warnes, Cowan, Schemm et Clarke, 2004)</a:t>
            </a:r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 marL="255600" algn="ctr">
              <a:spcBef>
                <a:spcPts val="1000"/>
              </a:spcBef>
            </a:pPr>
            <a:r>
              <a:rPr lang="en-US" sz="2400" dirty="0" smtClean="0">
                <a:latin typeface="Trebuchet MS"/>
                <a:cs typeface="Trebuchet MS"/>
              </a:rPr>
              <a:t>*****</a:t>
            </a:r>
            <a:endParaRPr lang="en-US" sz="2400" dirty="0">
              <a:latin typeface="Trebuchet MS"/>
              <a:cs typeface="Trebuchet MS"/>
            </a:endParaRPr>
          </a:p>
          <a:p>
            <a:pPr marL="255588" indent="-255588">
              <a:spcBef>
                <a:spcPts val="1000"/>
              </a:spcBef>
              <a:buSzPct val="100000"/>
              <a:buFont typeface="Wingdings" charset="2"/>
              <a:buChar char="v"/>
            </a:pPr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Les rapports des gens avec les autres, qui sont propices au bien-être psychologique, sont caractérisés par des échanges qui engendrent la sincérité, l’empathie, la bienveillance inconditionnelle et l’acceptation </a:t>
            </a:r>
            <a:r>
              <a:rPr lang="fr-CA" sz="1400" dirty="0" smtClean="0">
                <a:solidFill>
                  <a:prstClr val="black"/>
                </a:solidFill>
                <a:latin typeface="Lucida Sans Unicode" charset="0"/>
              </a:rPr>
              <a:t>(Brendtro,  2003)</a:t>
            </a:r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endParaRPr lang="fr-CA" sz="1200" b="1" dirty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90501" y="1442215"/>
            <a:ext cx="5778500" cy="461665"/>
          </a:xfrm>
          <a:prstGeom prst="rect">
            <a:avLst/>
          </a:prstGeom>
          <a:solidFill>
            <a:srgbClr val="C0082B"/>
          </a:solidFill>
          <a:ln w="38100" cmpd="sng">
            <a:solidFill>
              <a:schemeClr val="tx1"/>
            </a:solidFill>
            <a:prstDash val="solid"/>
          </a:ln>
          <a:effectLst>
            <a:outerShdw blurRad="50800" dist="1143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04800" y="1442215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FFFFFF"/>
                </a:solidFill>
                <a:latin typeface="Century Gothic"/>
              </a:rPr>
              <a:t>Changer notre paradigme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51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522187731"/>
              </p:ext>
            </p:extLst>
          </p:nvPr>
        </p:nvGraphicFramePr>
        <p:xfrm>
          <a:off x="8255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8000" y="310194"/>
            <a:ext cx="6240758" cy="1398494"/>
          </a:xfrm>
        </p:spPr>
        <p:txBody>
          <a:bodyPr wrap="square"/>
          <a:lstStyle/>
          <a:p>
            <a:pPr algn="l"/>
            <a:r>
              <a:rPr lang="fr-CA" dirty="0" smtClean="0">
                <a:solidFill>
                  <a:srgbClr val="C0082B"/>
                </a:solidFill>
              </a:rPr>
              <a:t>Qu’est-ce que la santé psychologique?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3542554" y="1854200"/>
            <a:ext cx="5267326" cy="4247317"/>
          </a:xfrm>
          <a:prstGeom prst="rect">
            <a:avLst/>
          </a:prstGeom>
          <a:noFill/>
          <a:ln w="38100" cmpd="sng">
            <a:solidFill>
              <a:srgbClr val="C0082B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fr-CA" dirty="0" smtClean="0">
                <a:solidFill>
                  <a:srgbClr val="000000"/>
                </a:solidFill>
                <a:latin typeface="Trebuchet MS"/>
                <a:ea typeface="ＭＳ Ｐゴシック" pitchFamily="-84" charset="-128"/>
                <a:cs typeface="Trebuchet MS"/>
              </a:rPr>
              <a:t>La santé psychologique est définie comme un état de bien-être psychologique influencé par nos pensées et nos émotions et qui est basé sur nos besoins </a:t>
            </a:r>
            <a:r>
              <a:rPr lang="fr-CA" i="1" dirty="0" smtClean="0">
                <a:solidFill>
                  <a:srgbClr val="000000"/>
                </a:solidFill>
                <a:latin typeface="Trebuchet MS"/>
                <a:ea typeface="ＭＳ Ｐゴシック" pitchFamily="-84" charset="-128"/>
                <a:cs typeface="Trebuchet MS"/>
              </a:rPr>
              <a:t>de</a:t>
            </a:r>
            <a:r>
              <a:rPr lang="fr-CA" dirty="0" smtClean="0">
                <a:solidFill>
                  <a:srgbClr val="000000"/>
                </a:solidFill>
                <a:latin typeface="Trebuchet MS"/>
                <a:ea typeface="ＭＳ Ｐゴシック" pitchFamily="-84" charset="-128"/>
                <a:cs typeface="Trebuchet MS"/>
              </a:rPr>
              <a:t> </a:t>
            </a:r>
            <a:r>
              <a:rPr lang="fr-CA" i="1" dirty="0" smtClean="0">
                <a:solidFill>
                  <a:srgbClr val="000000"/>
                </a:solidFill>
                <a:latin typeface="Trebuchet MS"/>
                <a:ea typeface="ＭＳ Ｐゴシック" pitchFamily="-84" charset="-128"/>
                <a:cs typeface="Trebuchet MS"/>
              </a:rPr>
              <a:t>rapprochement, de compétence et d’autonomie </a:t>
            </a:r>
            <a:r>
              <a:rPr lang="fr-CA" sz="1400" dirty="0" smtClean="0">
                <a:solidFill>
                  <a:srgbClr val="000000"/>
                </a:solidFill>
                <a:latin typeface="Trebuchet MS"/>
                <a:ea typeface="ＭＳ Ｐゴシック" pitchFamily="-84" charset="-128"/>
                <a:cs typeface="Trebuchet MS"/>
              </a:rPr>
              <a:t>(Deci et Ryan, 2007)</a:t>
            </a:r>
            <a:r>
              <a:rPr lang="fr-CA" dirty="0" smtClean="0">
                <a:solidFill>
                  <a:srgbClr val="000000"/>
                </a:solidFill>
                <a:latin typeface="Trebuchet MS"/>
                <a:ea typeface="ＭＳ Ｐゴシック" pitchFamily="-84" charset="-128"/>
                <a:cs typeface="Trebuchet MS"/>
              </a:rPr>
              <a:t>.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ＭＳ Ｐゴシック" pitchFamily="-84" charset="-128"/>
              <a:cs typeface="Trebuchet MS"/>
            </a:endParaRPr>
          </a:p>
          <a:p>
            <a:pPr>
              <a:buFont typeface="Wingdings" charset="2"/>
              <a:buChar char="v"/>
            </a:pPr>
            <a:endParaRPr lang="en-US" dirty="0" smtClean="0">
              <a:latin typeface="Trebuchet MS"/>
              <a:ea typeface="ＭＳ Ｐゴシック" pitchFamily="-84" charset="-128"/>
              <a:cs typeface="Trebuchet MS"/>
            </a:endParaRPr>
          </a:p>
          <a:p>
            <a:pPr>
              <a:buFont typeface="Wingdings" charset="2"/>
              <a:buChar char="v"/>
            </a:pPr>
            <a:r>
              <a:rPr lang="fr-CA" dirty="0" smtClean="0">
                <a:solidFill>
                  <a:srgbClr val="000000"/>
                </a:solidFill>
                <a:latin typeface="Trebuchet MS"/>
                <a:ea typeface="ＭＳ Ｐゴシック" pitchFamily="-84" charset="-128"/>
                <a:cs typeface="Trebuchet MS"/>
              </a:rPr>
              <a:t>Lorsque les besoins en matière de santé psychologique des gens sont comblés, les conditions sont idéales pour qu’ils puissent être au meilleur de leur forme.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ＭＳ Ｐゴシック" pitchFamily="-84" charset="-128"/>
              <a:cs typeface="Trebuchet MS"/>
            </a:endParaRPr>
          </a:p>
          <a:p>
            <a:endParaRPr lang="en-US" dirty="0" smtClean="0">
              <a:latin typeface="Trebuchet MS"/>
              <a:ea typeface="ＭＳ Ｐゴシック" pitchFamily="-84" charset="-128"/>
              <a:cs typeface="Trebuchet MS"/>
            </a:endParaRPr>
          </a:p>
          <a:p>
            <a:pPr>
              <a:buFont typeface="Wingdings" charset="2"/>
              <a:buChar char="v"/>
            </a:pPr>
            <a:r>
              <a:rPr lang="fr-CA" dirty="0" smtClean="0">
                <a:solidFill>
                  <a:srgbClr val="000000"/>
                </a:solidFill>
                <a:latin typeface="Trebuchet MS"/>
                <a:ea typeface="ＭＳ Ｐゴシック" pitchFamily="-84" charset="-128"/>
                <a:cs typeface="Trebuchet MS"/>
              </a:rPr>
              <a:t>Nous avons tous un rôle à jouer pour favoriser notre propre santé psychologique et celle des autres.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ＭＳ Ｐゴシック" pitchFamily="-84" charset="-128"/>
              <a:cs typeface="Trebuchet MS"/>
            </a:endParaRPr>
          </a:p>
          <a:p>
            <a:pPr>
              <a:buFont typeface="Wingdings" charset="2"/>
              <a:buChar char="v"/>
            </a:pP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5" name="Picture 4" descr="wellness-mental-health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945817"/>
            <a:ext cx="2489200" cy="1543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349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22320" y="618658"/>
            <a:ext cx="5458968" cy="667684"/>
          </a:xfrm>
        </p:spPr>
        <p:txBody>
          <a:bodyPr wrap="square">
            <a:noAutofit/>
          </a:bodyPr>
          <a:lstStyle/>
          <a:p>
            <a:pPr algn="r"/>
            <a:r>
              <a:rPr lang="fr-CA" sz="3200" dirty="0" smtClean="0">
                <a:solidFill>
                  <a:srgbClr val="FFFFFF"/>
                </a:solidFill>
              </a:rPr>
              <a:t>Besoins en matière de santé psychologique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907288" y="1892301"/>
            <a:ext cx="7658100" cy="4062651"/>
          </a:xfrm>
          <a:prstGeom prst="rect">
            <a:avLst/>
          </a:prstGeom>
          <a:noFill/>
          <a:ln w="38100" cmpd="sng">
            <a:solidFill>
              <a:srgbClr val="C0082B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Besoin de rapprochement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endParaRPr lang="en-US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v"/>
            </a:pPr>
            <a:r>
              <a:rPr lang="fr-CA" dirty="0" smtClean="0">
                <a:solidFill>
                  <a:srgbClr val="000000"/>
                </a:solidFill>
                <a:latin typeface="Trebuchet MS"/>
                <a:cs typeface="Trebuchet MS"/>
              </a:rPr>
              <a:t> Renvoie à notre besoin de lien avec notre famille, nos pairs et d’autres personnes importantes, ainsi que de se rapprocher d’eux.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Wingdings" charset="2"/>
              <a:buChar char="v"/>
            </a:pPr>
            <a:r>
              <a:rPr lang="fr-CA" dirty="0" smtClean="0">
                <a:solidFill>
                  <a:srgbClr val="000000"/>
                </a:solidFill>
                <a:latin typeface="Trebuchet MS"/>
                <a:cs typeface="Trebuchet MS"/>
              </a:rPr>
              <a:t> La satisfaction de ces besoins exige des échanges mutuels, un sentiment d’appartenance à des groupes, du soutien et l’encouragement des autres.</a:t>
            </a:r>
            <a:r>
              <a:rPr lang="en-US" dirty="0" smtClean="0">
                <a:latin typeface="Trebuchet MS"/>
                <a:cs typeface="Trebuchet MS"/>
              </a:rPr>
              <a:t> </a:t>
            </a:r>
          </a:p>
          <a:p>
            <a:pPr algn="ctr"/>
            <a:r>
              <a:rPr lang="en-US" dirty="0" smtClean="0">
                <a:latin typeface="Trebuchet MS"/>
                <a:cs typeface="Trebuchet MS"/>
              </a:rPr>
              <a:t>*****</a:t>
            </a:r>
          </a:p>
          <a:p>
            <a:pPr algn="ctr"/>
            <a:endParaRPr lang="en-US" i="1" dirty="0" smtClean="0">
              <a:latin typeface="Trebuchet MS"/>
              <a:cs typeface="Trebuchet MS"/>
            </a:endParaRPr>
          </a:p>
          <a:p>
            <a:pPr algn="ctr"/>
            <a:r>
              <a:rPr lang="fr-CA" sz="1200" b="1" i="1" dirty="0" smtClean="0">
                <a:solidFill>
                  <a:srgbClr val="990099"/>
                </a:solidFill>
                <a:latin typeface="Courier New"/>
                <a:cs typeface="Trebuchet MS"/>
              </a:rPr>
              <a:t> </a:t>
            </a:r>
            <a:r>
              <a:rPr lang="fr-CA" i="1" dirty="0" smtClean="0">
                <a:solidFill>
                  <a:srgbClr val="000000"/>
                </a:solidFill>
                <a:latin typeface="Trebuchet MS"/>
                <a:cs typeface="Trebuchet MS"/>
              </a:rPr>
              <a:t>« J’appartiens à mon groupe de travail et à la collectivité organisationnelle, ou j’en fais partie. »</a:t>
            </a:r>
            <a:r>
              <a:rPr lang="en-US" i="1" dirty="0" smtClean="0">
                <a:latin typeface="Trebuchet MS"/>
                <a:cs typeface="Trebuchet MS"/>
              </a:rPr>
              <a:t> </a:t>
            </a:r>
          </a:p>
          <a:p>
            <a:pPr algn="ctr"/>
            <a:r>
              <a:rPr lang="fr-CA" sz="1200" b="1" i="1" dirty="0" smtClean="0">
                <a:solidFill>
                  <a:srgbClr val="990099"/>
                </a:solidFill>
                <a:latin typeface="Courier New"/>
                <a:cs typeface="Trebuchet MS"/>
              </a:rPr>
              <a:t> </a:t>
            </a:r>
            <a:r>
              <a:rPr lang="fr-CA" i="1" dirty="0" smtClean="0">
                <a:solidFill>
                  <a:srgbClr val="000000"/>
                </a:solidFill>
                <a:latin typeface="Trebuchet MS"/>
                <a:cs typeface="Trebuchet MS"/>
              </a:rPr>
              <a:t>« Je sens que mes collègues et l’organisation m’acceptent, m’encouragent et me soutiennent. »</a:t>
            </a:r>
            <a:r>
              <a:rPr lang="en-US" i="1" dirty="0" smtClean="0">
                <a:latin typeface="Trebuchet MS"/>
                <a:cs typeface="Trebuchet MS"/>
              </a:rPr>
              <a:t> </a:t>
            </a:r>
            <a:endParaRPr lang="en-US" dirty="0" smtClean="0">
              <a:latin typeface="Trebuchet MS"/>
              <a:cs typeface="Trebuchet MS"/>
            </a:endParaRPr>
          </a:p>
          <a:p>
            <a:r>
              <a:rPr lang="en-US" dirty="0" smtClean="0">
                <a:latin typeface="Trebuchet MS"/>
                <a:cs typeface="Trebuchet MS"/>
              </a:rPr>
              <a:t> </a:t>
            </a:r>
            <a:endParaRPr lang="en-US" dirty="0"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815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62400" y="608853"/>
            <a:ext cx="3937000" cy="1042894"/>
          </a:xfrm>
        </p:spPr>
        <p:txBody>
          <a:bodyPr wrap="square"/>
          <a:lstStyle/>
          <a:p>
            <a:r>
              <a:rPr lang="fr-CA" dirty="0" smtClean="0">
                <a:solidFill>
                  <a:srgbClr val="C0082B"/>
                </a:solidFill>
              </a:rPr>
              <a:t>Réciprocité et relations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330200" y="124260"/>
            <a:ext cx="2260600" cy="1806139"/>
            <a:chOff x="2108200" y="2173194"/>
            <a:chExt cx="4102100" cy="4405406"/>
          </a:xfrm>
        </p:grpSpPr>
        <p:pic>
          <p:nvPicPr>
            <p:cNvPr id="9" name="Picture 8" descr="MP900387533.JP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108200" y="2465294"/>
              <a:ext cx="4102100" cy="4113306"/>
            </a:xfrm>
            <a:prstGeom prst="rect">
              <a:avLst/>
            </a:prstGeom>
          </p:spPr>
        </p:pic>
        <p:sp>
          <p:nvSpPr>
            <p:cNvPr id="10" name="Curved Down Arrow 9"/>
            <p:cNvSpPr/>
            <p:nvPr>
              <p:custDataLst>
                <p:tags r:id="rId6"/>
              </p:custDataLst>
            </p:nvPr>
          </p:nvSpPr>
          <p:spPr>
            <a:xfrm>
              <a:off x="3009900" y="2173194"/>
              <a:ext cx="2514600" cy="800100"/>
            </a:xfrm>
            <a:prstGeom prst="curvedDownArrow">
              <a:avLst>
                <a:gd name="adj1" fmla="val 25000"/>
                <a:gd name="adj2" fmla="val 90000"/>
                <a:gd name="adj3" fmla="val 26587"/>
              </a:avLst>
            </a:prstGeom>
            <a:solidFill>
              <a:srgbClr val="C008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/>
            <p:cNvSpPr/>
            <p:nvPr>
              <p:custDataLst>
                <p:tags r:id="rId7"/>
              </p:custDataLst>
            </p:nvPr>
          </p:nvSpPr>
          <p:spPr>
            <a:xfrm rot="10800000">
              <a:off x="3009900" y="5778500"/>
              <a:ext cx="2514600" cy="800100"/>
            </a:xfrm>
            <a:prstGeom prst="curvedDownArrow">
              <a:avLst>
                <a:gd name="adj1" fmla="val 25000"/>
                <a:gd name="adj2" fmla="val 90000"/>
                <a:gd name="adj3" fmla="val 26587"/>
              </a:avLst>
            </a:prstGeom>
            <a:solidFill>
              <a:srgbClr val="C008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30200" y="2353733"/>
            <a:ext cx="7797800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85750">
              <a:spcBef>
                <a:spcPts val="413"/>
              </a:spcBef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Lorsque nous avons vécu des relations blessantes ou malsaines, nous avons une anxiété accrue.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Times" pitchFamily="-84" charset="0"/>
              <a:cs typeface="Trebuchet MS"/>
              <a:sym typeface="Times" pitchFamily="-84" charset="0"/>
            </a:endParaRPr>
          </a:p>
          <a:p>
            <a:pPr marL="365125" indent="-285750">
              <a:spcBef>
                <a:spcPts val="413"/>
              </a:spcBef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Lorsque nous travaillons avec des collègues, nous </a:t>
            </a:r>
            <a:r>
              <a:rPr lang="fr-CA" b="1" u="sng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ne pouvons pas tenir pour acquis qu’une relation positive se formera</a:t>
            </a:r>
            <a:r>
              <a:rPr lang="fr-CA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.</a:t>
            </a:r>
            <a:endParaRPr lang="fr-CA" sz="1200" dirty="0" smtClean="0">
              <a:solidFill>
                <a:srgbClr val="990099"/>
              </a:solidFill>
              <a:latin typeface="Courier New"/>
              <a:ea typeface="Times" pitchFamily="-84" charset="0"/>
              <a:cs typeface="Trebuchet MS"/>
              <a:sym typeface="Times" pitchFamily="-84" charset="0"/>
            </a:endParaRPr>
          </a:p>
          <a:p>
            <a:pPr marL="365125" indent="-285750">
              <a:spcBef>
                <a:spcPts val="413"/>
              </a:spcBef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Comment pouvons-nous créer un environnement sain où les relations positives sont encouragées, où nous nous sentons tous en sécurité et croyons que nous pouvons nous faire confiance?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Times" pitchFamily="-84" charset="0"/>
              <a:cs typeface="Trebuchet MS"/>
              <a:sym typeface="Times" pitchFamily="-84" charset="0"/>
            </a:endParaRPr>
          </a:p>
          <a:p>
            <a:pPr marL="365125" indent="-285750">
              <a:spcBef>
                <a:spcPts val="413"/>
              </a:spcBef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Comment établissons-nous un point de relation et découvrons-nous les forces et les intérêts des autres?</a:t>
            </a:r>
            <a:r>
              <a:rPr lang="en-US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 </a:t>
            </a:r>
            <a:r>
              <a:rPr lang="fr-CA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La plupart du temps, les gens sont heureux de parler au sujet de ce qu’ils aiment faire.</a:t>
            </a:r>
            <a:r>
              <a:rPr lang="en-US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 </a:t>
            </a:r>
            <a:endParaRPr lang="en-US" dirty="0">
              <a:solidFill>
                <a:srgbClr val="000000"/>
              </a:solidFill>
              <a:latin typeface="Trebuchet MS"/>
              <a:ea typeface="Times" pitchFamily="-84" charset="0"/>
              <a:cs typeface="Trebuchet MS"/>
              <a:sym typeface="Times" pitchFamily="-84" charset="0"/>
            </a:endParaRPr>
          </a:p>
          <a:p>
            <a:pPr marL="365125" indent="-285750">
              <a:spcBef>
                <a:spcPts val="413"/>
              </a:spcBef>
              <a:buFont typeface="Arial"/>
              <a:buChar char="•"/>
            </a:pPr>
            <a:r>
              <a:rPr lang="fr-CA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Lorsque nous nous concentrons sur les forces des personnes, nous augmentons leur sens de compétence et leur sentiment de reconnaissance.</a:t>
            </a:r>
            <a:r>
              <a:rPr lang="en-US" dirty="0" smtClean="0">
                <a:solidFill>
                  <a:srgbClr val="000000"/>
                </a:solidFill>
                <a:latin typeface="Trebuchet MS"/>
                <a:ea typeface="Times" pitchFamily="-84" charset="0"/>
                <a:cs typeface="Trebuchet MS"/>
                <a:sym typeface="Times" pitchFamily="-84" charset="0"/>
              </a:rPr>
              <a:t> </a:t>
            </a:r>
            <a:endParaRPr lang="en-US" dirty="0">
              <a:solidFill>
                <a:srgbClr val="000000"/>
              </a:solidFill>
              <a:latin typeface="Trebuchet MS"/>
              <a:ea typeface="Times" pitchFamily="-84" charset="0"/>
              <a:cs typeface="Trebuchet MS"/>
              <a:sym typeface="Times" pitchFamily="-8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145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50181" y="527907"/>
            <a:ext cx="5836519" cy="750794"/>
          </a:xfrm>
        </p:spPr>
        <p:txBody>
          <a:bodyPr wrap="square"/>
          <a:lstStyle/>
          <a:p>
            <a:r>
              <a:rPr lang="fr-CA" sz="3600" dirty="0" smtClean="0">
                <a:solidFill>
                  <a:srgbClr val="C0082B"/>
                </a:solidFill>
              </a:rPr>
              <a:t>Besoin en matière de compétence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11200" y="1587500"/>
            <a:ext cx="7366000" cy="4985980"/>
          </a:xfrm>
          <a:prstGeom prst="rect">
            <a:avLst/>
          </a:prstGeom>
          <a:noFill/>
          <a:ln w="38100" cmpd="sng">
            <a:solidFill>
              <a:srgbClr val="C0082B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Compétence (détermination et utilisation des forces)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endParaRPr lang="en-US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v"/>
            </a:pPr>
            <a:r>
              <a:rPr lang="fr-CA" dirty="0" smtClean="0">
                <a:solidFill>
                  <a:srgbClr val="000000"/>
                </a:solidFill>
                <a:latin typeface="Trebuchet MS"/>
                <a:cs typeface="Trebuchet MS"/>
              </a:rPr>
              <a:t> La compétence concerne le besoin d’être reconnu et d’utiliser nos ressources personnelles et nos habiletés innées et les possibilités de les utiliser pour réaliser nos objectifs personnels.</a:t>
            </a:r>
            <a:r>
              <a:rPr lang="en-US" dirty="0" smtClean="0">
                <a:latin typeface="Trebuchet MS"/>
                <a:cs typeface="Trebuchet MS"/>
              </a:rPr>
              <a:t> </a:t>
            </a:r>
          </a:p>
          <a:p>
            <a:pPr>
              <a:buFont typeface="Wingdings" charset="2"/>
              <a:buChar char="v"/>
            </a:pPr>
            <a:r>
              <a:rPr lang="fr-CA" dirty="0" smtClean="0">
                <a:solidFill>
                  <a:srgbClr val="000000"/>
                </a:solidFill>
                <a:latin typeface="Trebuchet MS"/>
                <a:cs typeface="Trebuchet MS"/>
              </a:rPr>
              <a:t> Lorsqu’on parvient à satisfaire ces besoins, on éprouve un sentiment d’accomplissement et de réussite personnelle.</a:t>
            </a:r>
            <a:r>
              <a:rPr lang="en-US" dirty="0" smtClean="0">
                <a:latin typeface="Trebuchet MS"/>
                <a:cs typeface="Trebuchet MS"/>
              </a:rPr>
              <a:t> </a:t>
            </a:r>
          </a:p>
          <a:p>
            <a:pPr>
              <a:buFont typeface="Arial"/>
              <a:buChar char="•"/>
            </a:pPr>
            <a:endParaRPr lang="en-US" dirty="0" smtClean="0">
              <a:latin typeface="Trebuchet MS"/>
              <a:cs typeface="Trebuchet MS"/>
            </a:endParaRPr>
          </a:p>
          <a:p>
            <a:pPr algn="ctr"/>
            <a:r>
              <a:rPr lang="en-US" dirty="0" smtClean="0">
                <a:latin typeface="Trebuchet MS"/>
                <a:cs typeface="Trebuchet MS"/>
              </a:rPr>
              <a:t> *****</a:t>
            </a:r>
          </a:p>
          <a:p>
            <a:pPr algn="ctr"/>
            <a:endParaRPr lang="en-US" dirty="0" smtClean="0">
              <a:latin typeface="Trebuchet MS"/>
              <a:cs typeface="Trebuchet MS"/>
            </a:endParaRPr>
          </a:p>
          <a:p>
            <a:pPr algn="ctr"/>
            <a:r>
              <a:rPr lang="fr-CA" i="1" dirty="0" smtClean="0">
                <a:solidFill>
                  <a:srgbClr val="000000"/>
                </a:solidFill>
                <a:latin typeface="Trebuchet MS"/>
                <a:cs typeface="Trebuchet MS"/>
              </a:rPr>
              <a:t> « Je possède des habiletés innées et des ressources personnelles que je reconnais, que mes collègues reconnaissent et que l’organisation reconnaît. »</a:t>
            </a:r>
            <a:endParaRPr lang="fr-CA" sz="1200" b="1" i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 algn="ctr"/>
            <a:r>
              <a:rPr lang="fr-CA" sz="1200" b="1" i="1" dirty="0" smtClean="0">
                <a:solidFill>
                  <a:srgbClr val="990099"/>
                </a:solidFill>
                <a:latin typeface="Courier New"/>
                <a:cs typeface="Trebuchet MS"/>
              </a:rPr>
              <a:t> </a:t>
            </a:r>
            <a:r>
              <a:rPr lang="fr-CA" i="1" dirty="0" smtClean="0">
                <a:solidFill>
                  <a:srgbClr val="000000"/>
                </a:solidFill>
                <a:latin typeface="Trebuchet MS"/>
                <a:cs typeface="Trebuchet MS"/>
              </a:rPr>
              <a:t>« </a:t>
            </a:r>
            <a:r>
              <a:rPr lang="fr-CA" i="1" dirty="0" smtClean="0">
                <a:latin typeface="Trebuchet MS" pitchFamily="34" charset="0"/>
              </a:rPr>
              <a:t> Lorsque j’emploie mes forces pour réaliser mes objectifs, </a:t>
            </a:r>
          </a:p>
          <a:p>
            <a:pPr algn="ctr"/>
            <a:r>
              <a:rPr lang="fr-CA" i="1" dirty="0" smtClean="0">
                <a:latin typeface="Trebuchet MS" pitchFamily="34" charset="0"/>
              </a:rPr>
              <a:t>j</a:t>
            </a:r>
            <a:r>
              <a:rPr lang="fr-CA" altLang="fr-FR" i="1" dirty="0" smtClean="0">
                <a:latin typeface="Trebuchet MS" pitchFamily="34" charset="0"/>
              </a:rPr>
              <a:t>’</a:t>
            </a:r>
            <a:r>
              <a:rPr lang="fr-CA" i="1" dirty="0" smtClean="0">
                <a:latin typeface="Trebuchet MS" pitchFamily="34" charset="0"/>
              </a:rPr>
              <a:t>éprouve un sentiment d</a:t>
            </a:r>
            <a:r>
              <a:rPr lang="fr-CA" altLang="fr-FR" i="1" dirty="0" smtClean="0">
                <a:latin typeface="Trebuchet MS" pitchFamily="34" charset="0"/>
              </a:rPr>
              <a:t>’</a:t>
            </a:r>
            <a:r>
              <a:rPr lang="fr-CA" i="1" dirty="0" smtClean="0">
                <a:latin typeface="Trebuchet MS" pitchFamily="34" charset="0"/>
              </a:rPr>
              <a:t>importance et de satisfaction et je crois que je contribue aux objectifs de l’organisation. »</a:t>
            </a:r>
            <a:endParaRPr lang="fr-CA" sz="1200" b="1" dirty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457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22320" y="469900"/>
            <a:ext cx="5458968" cy="681972"/>
          </a:xfrm>
        </p:spPr>
        <p:txBody>
          <a:bodyPr wrap="square">
            <a:noAutofit/>
          </a:bodyPr>
          <a:lstStyle/>
          <a:p>
            <a:pPr algn="r"/>
            <a:r>
              <a:rPr lang="fr-CA" sz="3200" dirty="0" smtClean="0">
                <a:solidFill>
                  <a:srgbClr val="FFFFFF"/>
                </a:solidFill>
              </a:rPr>
              <a:t>Auto-efficacité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" y="2082800"/>
            <a:ext cx="8400288" cy="3441700"/>
          </a:xfrm>
        </p:spPr>
        <p:txBody>
          <a:bodyPr wrap="square">
            <a:noAutofit/>
          </a:bodyPr>
          <a:lstStyle/>
          <a:p>
            <a:pPr marL="255588" indent="-255588">
              <a:spcBef>
                <a:spcPts val="1000"/>
              </a:spcBef>
              <a:buClr>
                <a:srgbClr val="000000"/>
              </a:buClr>
              <a:buFont typeface="Arial" pitchFamily="-84" charset="0"/>
              <a:buChar char="·"/>
            </a:pP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Les personnes dotées d</a:t>
            </a:r>
            <a:r>
              <a:rPr lang="fr-CA" altLang="fr-FR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’</a:t>
            </a: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une </a:t>
            </a:r>
            <a:r>
              <a:rPr lang="fr-CA" sz="2000" dirty="0" smtClean="0"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forte auto-efficacité </a:t>
            </a: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sont plus enclines à faire preuve de persistance face aux défis et à employer des stratégies d</a:t>
            </a:r>
            <a:r>
              <a:rPr lang="fr-CA" altLang="fr-FR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’</a:t>
            </a: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adaptation que les personnes dont l</a:t>
            </a:r>
            <a:r>
              <a:rPr lang="fr-CA" altLang="fr-FR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’</a:t>
            </a: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auto-efficacité est plus faible.</a:t>
            </a:r>
            <a:r>
              <a:rPr lang="en-US" sz="2000" dirty="0" smtClean="0">
                <a:solidFill>
                  <a:schemeClr val="tx1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Elles sont souvent perçues comme ayant « davantage de succès ».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marL="255588" indent="-255588">
              <a:spcBef>
                <a:spcPts val="1000"/>
              </a:spcBef>
              <a:buClr>
                <a:srgbClr val="000000"/>
              </a:buClr>
              <a:buFont typeface="Arial" pitchFamily="-84" charset="0"/>
              <a:buChar char="·"/>
            </a:pP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Principales méthodes pour augmenter notre auto-efficacité et celles des autres :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" pitchFamily="-84" charset="0"/>
              <a:cs typeface="Arial" pitchFamily="-84" charset="0"/>
            </a:endParaRPr>
          </a:p>
          <a:p>
            <a:pPr marL="615950" lvl="1" indent="-228600" algn="l">
              <a:spcBef>
                <a:spcPts val="400"/>
              </a:spcBef>
              <a:buClr>
                <a:srgbClr val="000000"/>
              </a:buClr>
              <a:buFont typeface="Arial" pitchFamily="-84" charset="0"/>
              <a:buChar char="›"/>
            </a:pP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sym typeface="Arial Bold" charset="0"/>
              </a:rPr>
              <a:t>réussir fréquemment les tâches (maîtrise);</a:t>
            </a:r>
            <a:r>
              <a:rPr lang="en-US" sz="2000" dirty="0" smtClean="0">
                <a:solidFill>
                  <a:schemeClr val="tx1"/>
                </a:solidFill>
                <a:ea typeface="Arial Bold" pitchFamily="-84" charset="0"/>
                <a:cs typeface="Arial Bold" pitchFamily="-84" charset="0"/>
                <a:sym typeface="Arial Bold" pitchFamily="-84" charset="0"/>
              </a:rPr>
              <a:t> </a:t>
            </a:r>
          </a:p>
          <a:p>
            <a:pPr marL="615950" lvl="1" indent="-228600" algn="l">
              <a:spcBef>
                <a:spcPts val="400"/>
              </a:spcBef>
              <a:buClr>
                <a:srgbClr val="000000"/>
              </a:buClr>
              <a:buFont typeface="Arial" pitchFamily="-84" charset="0"/>
              <a:buChar char="›"/>
            </a:pPr>
            <a:r>
              <a:rPr lang="fr-CA" sz="2000" dirty="0" smtClean="0">
                <a:solidFill>
                  <a:schemeClr val="tx1"/>
                </a:solidFill>
                <a:latin typeface="Trebuchet MS" pitchFamily="34" charset="0"/>
                <a:sym typeface="Arial Bold" charset="0"/>
              </a:rPr>
              <a:t>regarder les autres qui réussissent (modèle);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 Bold" pitchFamily="-84" charset="0"/>
              <a:cs typeface="Arial Bold" pitchFamily="-84" charset="0"/>
              <a:sym typeface="Arial Bold" pitchFamily="-84" charset="0"/>
            </a:endParaRPr>
          </a:p>
          <a:p>
            <a:pPr marL="615950" lvl="1" indent="-228600" algn="l">
              <a:spcBef>
                <a:spcPts val="400"/>
              </a:spcBef>
              <a:buClr>
                <a:srgbClr val="000000"/>
              </a:buClr>
              <a:buFont typeface="Arial" pitchFamily="-84" charset="0"/>
              <a:buChar char="›"/>
            </a:pPr>
            <a:r>
              <a:rPr lang="fr-CA" sz="2000" dirty="0" smtClean="0">
                <a:solidFill>
                  <a:srgbClr val="000000"/>
                </a:solidFill>
                <a:ea typeface="Arial Bold" pitchFamily="-84" charset="0"/>
                <a:cs typeface="Arial Bold" pitchFamily="-84" charset="0"/>
                <a:sym typeface="Arial Bold" pitchFamily="-84" charset="0"/>
              </a:rPr>
              <a:t>recevoir des mots d’encouragement et l’acquiescement des autres (persuasion sociale).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 Bold" pitchFamily="-84" charset="0"/>
              <a:cs typeface="Arial Bold" pitchFamily="-84" charset="0"/>
              <a:sym typeface="Arial Bold" pitchFamily="-84" charset="0"/>
            </a:endParaRPr>
          </a:p>
          <a:p>
            <a:pPr marL="255588">
              <a:spcBef>
                <a:spcPts val="1000"/>
              </a:spcBef>
              <a:buClr>
                <a:srgbClr val="000000"/>
              </a:buClr>
            </a:pPr>
            <a:endParaRPr lang="en-US" sz="2000" dirty="0">
              <a:solidFill>
                <a:schemeClr val="tx1"/>
              </a:solidFill>
              <a:ea typeface="Arial" pitchFamily="-84" charset="0"/>
              <a:cs typeface="Arial" pitchFamily="-8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736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90801" y="391993"/>
            <a:ext cx="5642286" cy="641110"/>
          </a:xfrm>
        </p:spPr>
        <p:txBody>
          <a:bodyPr wrap="square"/>
          <a:lstStyle/>
          <a:p>
            <a:r>
              <a:rPr lang="fr-CA" b="1" dirty="0" smtClean="0">
                <a:solidFill>
                  <a:srgbClr val="C0082B"/>
                </a:solidFill>
              </a:rPr>
              <a:t>Besoin en matière de soutien à l’autonomie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221380" y="1580382"/>
            <a:ext cx="8123723" cy="4555093"/>
          </a:xfrm>
          <a:prstGeom prst="rect">
            <a:avLst/>
          </a:prstGeom>
          <a:noFill/>
          <a:ln w="38100" cmpd="sng">
            <a:solidFill>
              <a:srgbClr val="C0082B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Soutien à l’autonomie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endParaRPr lang="en-US" sz="24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285750" indent="-285750">
              <a:buFont typeface="Wingdings" charset="2"/>
              <a:buChar char="§"/>
            </a:pPr>
            <a:r>
              <a:rPr lang="fr-CA" sz="2200" dirty="0" smtClean="0">
                <a:solidFill>
                  <a:srgbClr val="000000"/>
                </a:solidFill>
                <a:latin typeface="Trebuchet MS"/>
                <a:cs typeface="Trebuchet MS"/>
              </a:rPr>
              <a:t>Concerne notre besoin d’être des participants actifs dans les choix que nous faisons, qui ont une incidence sur nos vies.</a:t>
            </a:r>
            <a:r>
              <a:rPr lang="en-US" sz="2200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</a:p>
          <a:p>
            <a:pPr marL="285750" indent="-285750">
              <a:buFont typeface="Wingdings" charset="2"/>
              <a:buChar char="§"/>
            </a:pPr>
            <a:r>
              <a:rPr lang="fr-CA" sz="2200" dirty="0" smtClean="0">
                <a:solidFill>
                  <a:srgbClr val="000000"/>
                </a:solidFill>
                <a:latin typeface="Trebuchet MS"/>
                <a:cs typeface="Trebuchet MS"/>
              </a:rPr>
              <a:t>Lorsque ce besoin est satisfait en conjonction avec d’autres secteurs de besoins, la liberté et le choix s’expriment d’une manière qui fait preuve de respect de soi et des autres.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Trebuchet MS"/>
                <a:cs typeface="Trebuchet MS"/>
              </a:rPr>
              <a:t>*****</a:t>
            </a:r>
          </a:p>
          <a:p>
            <a:pPr algn="ctr"/>
            <a:r>
              <a:rPr lang="fr-CA" sz="1200" b="1" i="1" dirty="0" smtClean="0">
                <a:solidFill>
                  <a:srgbClr val="990099"/>
                </a:solidFill>
                <a:latin typeface="Courier New"/>
                <a:cs typeface="Trebuchet MS"/>
              </a:rPr>
              <a:t> </a:t>
            </a:r>
            <a:r>
              <a:rPr lang="fr-CA" sz="2200" i="1" dirty="0" smtClean="0">
                <a:solidFill>
                  <a:srgbClr val="000000"/>
                </a:solidFill>
                <a:latin typeface="Trebuchet MS"/>
                <a:cs typeface="Trebuchet MS"/>
              </a:rPr>
              <a:t>« Je suis capable de prendre des décisions sur des choses qui comptent pour moi, mes collègues et l’organisation. »</a:t>
            </a:r>
            <a:endParaRPr lang="fr-CA" sz="1200" b="1" i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 algn="ctr"/>
            <a:r>
              <a:rPr lang="fr-CA" sz="2200" i="1" dirty="0" smtClean="0">
                <a:solidFill>
                  <a:srgbClr val="000000"/>
                </a:solidFill>
                <a:latin typeface="Trebuchet MS"/>
                <a:cs typeface="Trebuchet MS"/>
              </a:rPr>
              <a:t> « J'ai de l'espoir parce que mes collègues et l’organisation m'appuient en me permettant de participer activement pour faire des choix. »</a:t>
            </a:r>
            <a:endParaRPr lang="fr-CA" sz="1200" b="1" i="1" dirty="0" smtClean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17315"/>
            <a:ext cx="2273300" cy="1514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501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99844" y="297199"/>
            <a:ext cx="5981444" cy="1048684"/>
          </a:xfrm>
        </p:spPr>
        <p:txBody>
          <a:bodyPr wrap="square">
            <a:noAutofit/>
          </a:bodyPr>
          <a:lstStyle/>
          <a:p>
            <a:pPr algn="r"/>
            <a:r>
              <a:rPr lang="fr-CA" sz="2800" dirty="0" smtClean="0">
                <a:solidFill>
                  <a:srgbClr val="FFFFFF"/>
                </a:solidFill>
              </a:rPr>
              <a:t>Avantages de la santé psychologique en milieu de travail</a:t>
            </a:r>
            <a:endParaRPr lang="fr-CA" sz="28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63600" y="1638300"/>
            <a:ext cx="7467600" cy="4318000"/>
          </a:xfrm>
        </p:spPr>
        <p:txBody>
          <a:bodyPr wrap="square">
            <a:noAutofit/>
          </a:bodyPr>
          <a:lstStyle/>
          <a:p>
            <a:pPr>
              <a:spcBef>
                <a:spcPts val="1000"/>
              </a:spcBef>
            </a:pPr>
            <a:r>
              <a:rPr lang="fr-CA" sz="2400" b="1" dirty="0" smtClean="0">
                <a:solidFill>
                  <a:srgbClr val="C0082B"/>
                </a:solidFill>
                <a:latin typeface="Olympian LT Std"/>
                <a:ea typeface="ＭＳ Ｐゴシック" pitchFamily="-84" charset="-128"/>
                <a:cs typeface="Olympian LT Std"/>
                <a:sym typeface="Lucida Grande" pitchFamily="-84" charset="0"/>
              </a:rPr>
              <a:t>Engagement actif/rendement élevé </a:t>
            </a:r>
            <a:r>
              <a:rPr lang="fr-CA" sz="2400" b="1" dirty="0" smtClean="0">
                <a:solidFill>
                  <a:srgbClr val="C0082B"/>
                </a:solidFill>
                <a:latin typeface="Olympian LT Std"/>
                <a:ea typeface="ＭＳ Ｐゴシック" pitchFamily="-84" charset="-128"/>
                <a:cs typeface="Olympian LT Std"/>
                <a:sym typeface="Wingdings" pitchFamily="-84" charset="2"/>
              </a:rPr>
              <a:t></a:t>
            </a:r>
            <a:r>
              <a:rPr lang="en-US" sz="2400" b="1" dirty="0" smtClean="0">
                <a:solidFill>
                  <a:srgbClr val="C0082B"/>
                </a:solidFill>
                <a:latin typeface="Olympian LT Std"/>
                <a:ea typeface="ＭＳ Ｐゴシック" pitchFamily="-84" charset="-128"/>
                <a:cs typeface="Olympian LT Std"/>
                <a:sym typeface="Wingdings" pitchFamily="-84" charset="2"/>
              </a:rPr>
              <a:t> </a:t>
            </a:r>
            <a:r>
              <a:rPr lang="fr-CA" sz="2400" b="1" dirty="0" smtClean="0">
                <a:solidFill>
                  <a:srgbClr val="C0082B"/>
                </a:solidFill>
                <a:latin typeface="Olympian LT Std"/>
                <a:ea typeface="ＭＳ Ｐゴシック" pitchFamily="-84" charset="-128"/>
                <a:cs typeface="Olympian LT Std"/>
                <a:sym typeface="Wingdings" pitchFamily="-84" charset="2"/>
              </a:rPr>
              <a:t>Excellente santé psychologique</a:t>
            </a:r>
            <a:endParaRPr lang="en-US" sz="2400" b="1" dirty="0" smtClean="0">
              <a:solidFill>
                <a:srgbClr val="C0082B"/>
              </a:solidFill>
              <a:latin typeface="Olympian LT Std"/>
              <a:ea typeface="ＭＳ Ｐゴシック" pitchFamily="-84" charset="-128"/>
              <a:cs typeface="Olympian LT Std"/>
              <a:sym typeface="Lucida Grande" pitchFamily="-84" charset="0"/>
            </a:endParaRPr>
          </a:p>
          <a:p>
            <a:pPr>
              <a:spcBef>
                <a:spcPts val="1000"/>
              </a:spcBef>
            </a:pPr>
            <a:endParaRPr lang="en-US" sz="2400" dirty="0" smtClean="0">
              <a:solidFill>
                <a:schemeClr val="tx1"/>
              </a:solidFill>
              <a:ea typeface="Arial Bold" pitchFamily="-84" charset="0"/>
              <a:cs typeface="Arial Bold" pitchFamily="-84" charset="0"/>
              <a:sym typeface="Arial Bold" pitchFamily="-84" charset="0"/>
            </a:endParaRPr>
          </a:p>
          <a:p>
            <a:pPr>
              <a:spcBef>
                <a:spcPts val="1000"/>
              </a:spcBef>
              <a:buFont typeface="Wingdings" pitchFamily="-84" charset="2"/>
              <a:buChar char="ü"/>
            </a:pPr>
            <a:r>
              <a:rPr lang="fr-CA" sz="2400" dirty="0" smtClean="0">
                <a:solidFill>
                  <a:srgbClr val="000000"/>
                </a:solidFill>
                <a:ea typeface="Arial Bold" pitchFamily="-84" charset="0"/>
                <a:cs typeface="Arial Bold" pitchFamily="-84" charset="0"/>
                <a:sym typeface="Arial Bold" pitchFamily="-84" charset="0"/>
              </a:rPr>
              <a:t> Membres d’équipe motivés et en santé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 Bold" pitchFamily="-84" charset="0"/>
              <a:cs typeface="Arial Bold" pitchFamily="-84" charset="0"/>
              <a:sym typeface="Arial Bold" pitchFamily="-84" charset="0"/>
            </a:endParaRPr>
          </a:p>
          <a:p>
            <a:pPr>
              <a:spcBef>
                <a:spcPts val="1000"/>
              </a:spcBef>
              <a:buFont typeface="Wingdings" pitchFamily="-84" charset="2"/>
              <a:buChar char="ü"/>
            </a:pPr>
            <a:r>
              <a:rPr lang="fr-CA" sz="2400" dirty="0" smtClean="0">
                <a:solidFill>
                  <a:srgbClr val="000000"/>
                </a:solidFill>
                <a:ea typeface="Arial Bold" pitchFamily="-84" charset="0"/>
                <a:cs typeface="Arial Bold" pitchFamily="-84" charset="0"/>
                <a:sym typeface="Arial Bold" pitchFamily="-84" charset="0"/>
              </a:rPr>
              <a:t> Action et énergie soutenues de l’équipe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 Bold" pitchFamily="-84" charset="0"/>
              <a:cs typeface="Arial Bold" pitchFamily="-84" charset="0"/>
              <a:sym typeface="Arial Bold" pitchFamily="-84" charset="0"/>
            </a:endParaRPr>
          </a:p>
          <a:p>
            <a:pPr>
              <a:spcBef>
                <a:spcPts val="1000"/>
              </a:spcBef>
              <a:buFont typeface="Wingdings" pitchFamily="-84" charset="2"/>
              <a:buChar char="ü"/>
            </a:pPr>
            <a:r>
              <a:rPr lang="fr-CA" sz="2400" dirty="0" smtClean="0">
                <a:solidFill>
                  <a:srgbClr val="000000"/>
                </a:solidFill>
                <a:ea typeface="Arial Bold" pitchFamily="-84" charset="0"/>
                <a:cs typeface="Arial Bold" pitchFamily="-84" charset="0"/>
                <a:sym typeface="Arial Bold" pitchFamily="-84" charset="0"/>
              </a:rPr>
              <a:t> Productivité de l’organisation et qualité des services accrues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 Bold" pitchFamily="-84" charset="0"/>
              <a:cs typeface="Arial Bold" pitchFamily="-84" charset="0"/>
              <a:sym typeface="Arial Bold" pitchFamily="-84" charset="0"/>
            </a:endParaRPr>
          </a:p>
          <a:p>
            <a:pPr>
              <a:spcBef>
                <a:spcPts val="1000"/>
              </a:spcBef>
              <a:buFont typeface="Wingdings" pitchFamily="-84" charset="2"/>
              <a:buChar char="ü"/>
            </a:pPr>
            <a:r>
              <a:rPr lang="fr-CA" sz="2400" dirty="0" smtClean="0">
                <a:solidFill>
                  <a:srgbClr val="000000"/>
                </a:solidFill>
                <a:ea typeface="Arial Bold" pitchFamily="-84" charset="0"/>
                <a:cs typeface="Arial Bold" pitchFamily="-84" charset="0"/>
                <a:sym typeface="Arial Bold" pitchFamily="-84" charset="0"/>
              </a:rPr>
              <a:t> Assiduité et engagement des employés accrus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 Bold" pitchFamily="-84" charset="0"/>
              <a:cs typeface="Arial Bold" pitchFamily="-84" charset="0"/>
              <a:sym typeface="Arial Bold" pitchFamily="-84" charset="0"/>
            </a:endParaRPr>
          </a:p>
          <a:p>
            <a:pPr marL="255588">
              <a:spcBef>
                <a:spcPts val="1000"/>
              </a:spcBef>
              <a:buClr>
                <a:srgbClr val="000000"/>
              </a:buClr>
            </a:pPr>
            <a:endParaRPr lang="en-US" sz="2400" dirty="0">
              <a:solidFill>
                <a:schemeClr val="tx1"/>
              </a:solidFill>
              <a:ea typeface="Arial" pitchFamily="-84" charset="0"/>
              <a:cs typeface="Arial" pitchFamily="-8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002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22320" y="673212"/>
            <a:ext cx="5458968" cy="694672"/>
          </a:xfrm>
        </p:spPr>
        <p:txBody>
          <a:bodyPr wrap="square">
            <a:noAutofit/>
          </a:bodyPr>
          <a:lstStyle/>
          <a:p>
            <a:pPr algn="r"/>
            <a:r>
              <a:rPr lang="fr-CA" sz="3200" dirty="0" smtClean="0">
                <a:solidFill>
                  <a:srgbClr val="FFFFFF"/>
                </a:solidFill>
              </a:rPr>
              <a:t>Besoins en matière de</a:t>
            </a:r>
            <a:br>
              <a:rPr lang="fr-CA" sz="3200" dirty="0" smtClean="0">
                <a:solidFill>
                  <a:srgbClr val="FFFFFF"/>
                </a:solidFill>
              </a:rPr>
            </a:br>
            <a:r>
              <a:rPr lang="fr-CA" sz="3200" dirty="0" smtClean="0">
                <a:solidFill>
                  <a:srgbClr val="FFFFFF"/>
                </a:solidFill>
              </a:rPr>
              <a:t>santé psychologique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82600" y="1689100"/>
            <a:ext cx="8458200" cy="4318000"/>
          </a:xfrm>
        </p:spPr>
        <p:txBody>
          <a:bodyPr wrap="square">
            <a:noAutofit/>
          </a:bodyPr>
          <a:lstStyle/>
          <a:p>
            <a:pPr>
              <a:spcBef>
                <a:spcPts val="1000"/>
              </a:spcBef>
            </a:pPr>
            <a:r>
              <a:rPr lang="fr-CA" sz="2400" b="1" dirty="0" smtClean="0">
                <a:solidFill>
                  <a:srgbClr val="C0082B"/>
                </a:solidFill>
                <a:ea typeface="ＭＳ Ｐゴシック" pitchFamily="-84" charset="-128"/>
                <a:sym typeface="Lucida Grande" pitchFamily="-84" charset="0"/>
              </a:rPr>
              <a:t>Des gens au meilleur de leur forme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ＭＳ Ｐゴシック" pitchFamily="-84" charset="-128"/>
              <a:sym typeface="Lucida Grande" pitchFamily="-84" charset="0"/>
            </a:endParaRPr>
          </a:p>
          <a:p>
            <a:pPr marL="404813" indent="-255588">
              <a:spcBef>
                <a:spcPts val="1000"/>
              </a:spcBef>
              <a:buClr>
                <a:srgbClr val="000000"/>
              </a:buClr>
            </a:pPr>
            <a:endParaRPr lang="en-US" sz="2200" dirty="0" smtClean="0">
              <a:solidFill>
                <a:schemeClr val="tx1"/>
              </a:solidFill>
              <a:ea typeface="Arial" pitchFamily="-84" charset="0"/>
            </a:endParaRPr>
          </a:p>
          <a:p>
            <a:pPr marL="404813" indent="-255588">
              <a:spcBef>
                <a:spcPts val="1000"/>
              </a:spcBef>
              <a:buClr>
                <a:srgbClr val="000000"/>
              </a:buClr>
            </a:pPr>
            <a:r>
              <a:rPr lang="fr-CA" sz="2200" dirty="0" smtClean="0">
                <a:solidFill>
                  <a:srgbClr val="000000"/>
                </a:solidFill>
                <a:ea typeface="Arial" pitchFamily="-84" charset="0"/>
              </a:rPr>
              <a:t>Les approches relatives à la santé psychologique mettent l’accent sur l’importance :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" pitchFamily="-84" charset="0"/>
            </a:endParaRPr>
          </a:p>
          <a:p>
            <a:pPr marL="492125" indent="-342900">
              <a:spcBef>
                <a:spcPts val="1000"/>
              </a:spcBef>
              <a:buClr>
                <a:srgbClr val="000000"/>
              </a:buClr>
              <a:buFont typeface="Arial"/>
              <a:buChar char="•"/>
            </a:pPr>
            <a:r>
              <a:rPr lang="fr-CA" sz="2200" dirty="0" smtClean="0">
                <a:solidFill>
                  <a:srgbClr val="000000"/>
                </a:solidFill>
                <a:ea typeface="Arial" pitchFamily="-84" charset="0"/>
              </a:rPr>
              <a:t>de favoriser les interactions d’équipe saines et à caractère social (rapprochement);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" pitchFamily="-84" charset="0"/>
            </a:endParaRPr>
          </a:p>
          <a:p>
            <a:pPr marL="492125" indent="-342900">
              <a:spcBef>
                <a:spcPts val="1000"/>
              </a:spcBef>
              <a:buClr>
                <a:srgbClr val="000000"/>
              </a:buClr>
              <a:buFont typeface="Arial"/>
              <a:buChar char="•"/>
            </a:pPr>
            <a:r>
              <a:rPr lang="fr-CA" sz="2200" dirty="0" smtClean="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de mettre à profit les forces et les motivations des membres de l’équipe (compétence);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" pitchFamily="-84" charset="0"/>
            </a:endParaRPr>
          </a:p>
          <a:p>
            <a:pPr marL="492125" indent="-342900">
              <a:spcBef>
                <a:spcPts val="1000"/>
              </a:spcBef>
              <a:buClr>
                <a:srgbClr val="000000"/>
              </a:buClr>
              <a:buFont typeface="Arial"/>
              <a:buChar char="•"/>
            </a:pPr>
            <a:r>
              <a:rPr lang="fr-CA" sz="2200" dirty="0" smtClean="0">
                <a:solidFill>
                  <a:srgbClr val="000000"/>
                </a:solidFill>
                <a:ea typeface="Arial" pitchFamily="-84" charset="0"/>
              </a:rPr>
              <a:t>d’encourager l’esprit d’initiative et l’engagement de tous les membres de l’équipe dans l’établissement d’une vision et de collaborer pour atteindre des buts organisationnels (soutien à l’autonomie).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" pitchFamily="-8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715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82900" y="406400"/>
            <a:ext cx="5816600" cy="534894"/>
          </a:xfrm>
        </p:spPr>
        <p:txBody>
          <a:bodyPr wrap="square"/>
          <a:lstStyle/>
          <a:p>
            <a:r>
              <a:rPr lang="fr-CA" sz="3200" b="1" dirty="0" smtClean="0">
                <a:solidFill>
                  <a:srgbClr val="C0082B"/>
                </a:solidFill>
              </a:rPr>
              <a:t>Aperçu de la séance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762000" y="1833034"/>
            <a:ext cx="7653867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Hypothèses relatives aux approches de santé psychologique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 marL="342900" lvl="0" indent="-342900">
              <a:spcAft>
                <a:spcPts val="1000"/>
              </a:spcAft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Stades du changement organisationnel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 marL="342900" lvl="0" indent="-342900">
              <a:buFont typeface="Arial"/>
              <a:buChar char="•"/>
            </a:pPr>
            <a:r>
              <a:rPr lang="fr-CA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Rendement du capital investi</a:t>
            </a:r>
            <a:endParaRPr lang="en-US" sz="2800" dirty="0">
              <a:latin typeface="Trebuchet MS"/>
              <a:cs typeface="Trebuchet MS"/>
            </a:endParaRPr>
          </a:p>
        </p:txBody>
      </p:sp>
      <p:pic>
        <p:nvPicPr>
          <p:cNvPr id="5" name="Picture 4" descr="MP90044243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556" y="4974167"/>
            <a:ext cx="2832044" cy="15236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92864" y="266700"/>
            <a:ext cx="4331936" cy="1093694"/>
          </a:xfrm>
        </p:spPr>
        <p:txBody>
          <a:bodyPr wrap="square"/>
          <a:lstStyle/>
          <a:p>
            <a:r>
              <a:rPr lang="fr-CA" dirty="0" smtClean="0">
                <a:solidFill>
                  <a:srgbClr val="C0082B"/>
                </a:solidFill>
              </a:rPr>
              <a:t>Réfléchir au sujet de la santé psychologique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36537" y="1796074"/>
            <a:ext cx="5442368" cy="2092881"/>
          </a:xfrm>
          <a:prstGeom prst="rect">
            <a:avLst/>
          </a:prstGeom>
          <a:solidFill>
            <a:srgbClr val="C0082B"/>
          </a:solidFill>
          <a:ln w="38100" cmpd="sng">
            <a:solidFill>
              <a:schemeClr val="tx1"/>
            </a:solidFill>
          </a:ln>
          <a:effectLst>
            <a:outerShdw blurRad="50800" dist="114300" dir="2700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FFFF"/>
                </a:solidFill>
                <a:latin typeface="Trebuchet MS"/>
                <a:cs typeface="Trebuchet MS"/>
              </a:rPr>
              <a:t>Pensez-y…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Pensez à un moment où vous étiez le plus passionné, le plus fier et le plus excité par votre travail.</a:t>
            </a:r>
            <a:r>
              <a:rPr lang="en-US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Quels besoins de santé psychologique étaient comblés dans vos relations avec les autres?</a:t>
            </a:r>
            <a:r>
              <a:rPr lang="en-US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Pourquoi ces besoins étaient-ils importants pour vous?</a:t>
            </a:r>
            <a:r>
              <a:rPr lang="en-US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De quelles façons ces relations ont apporté une différence positive à vos sentiments par rapport à vous-même et aux autres?</a:t>
            </a:r>
            <a:endParaRPr lang="fr-CA" sz="1200" b="1" dirty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720637">
            <a:off x="6043435" y="1864656"/>
            <a:ext cx="2819400" cy="2998888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 rot="753102">
            <a:off x="6425832" y="2613632"/>
            <a:ext cx="2043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Réfléchissez au sujet de :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votre attitude;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votre approche;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vos conversations;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vos compétences;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vos actions.</a:t>
            </a:r>
            <a:endParaRPr lang="fr-CA" sz="1200" b="1" dirty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36537" y="4361041"/>
            <a:ext cx="5442368" cy="923330"/>
          </a:xfrm>
          <a:prstGeom prst="rect">
            <a:avLst/>
          </a:prstGeom>
          <a:solidFill>
            <a:srgbClr val="C0082B"/>
          </a:solidFill>
          <a:ln w="38100" cmpd="sng">
            <a:solidFill>
              <a:schemeClr val="tx1"/>
            </a:solidFill>
          </a:ln>
          <a:effectLst>
            <a:outerShdw blurRad="50800" dist="114300" dir="2700000" algn="tl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FFFF"/>
                </a:solidFill>
                <a:latin typeface="Trebuchet MS"/>
                <a:cs typeface="Trebuchet MS"/>
              </a:rPr>
              <a:t>Passez à l’action…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Faites part à un autre participant à cet atelier de votre récit ou expérience de santé psychologique.</a:t>
            </a:r>
            <a:r>
              <a:rPr lang="en-US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157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42900"/>
            <a:ext cx="6848376" cy="1143000"/>
          </a:xfrm>
        </p:spPr>
        <p:txBody>
          <a:bodyPr wrap="square"/>
          <a:lstStyle/>
          <a:p>
            <a:pPr>
              <a:defRPr/>
            </a:pPr>
            <a:r>
              <a:rPr lang="fr-CA" sz="3200" dirty="0" smtClean="0">
                <a:solidFill>
                  <a:srgbClr val="C0082B"/>
                </a:solidFill>
                <a:ea typeface="+mj-ea"/>
              </a:rPr>
              <a:t>Stades du changement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fr-CA" sz="2200" i="1" dirty="0" smtClean="0">
                <a:solidFill>
                  <a:srgbClr val="C0082B"/>
                </a:solidFill>
                <a:ea typeface="+mj-ea"/>
              </a:rPr>
              <a:t>Comment voyons-nous le processus de changement positif?</a:t>
            </a:r>
            <a:endParaRPr lang="fr-CA" sz="1200" b="1" i="1" dirty="0">
              <a:solidFill>
                <a:srgbClr val="990099"/>
              </a:solidFill>
              <a:latin typeface="Courier New"/>
              <a:ea typeface="+mj-ea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8313" y="1806091"/>
            <a:ext cx="8229600" cy="4525962"/>
          </a:xfrm>
        </p:spPr>
        <p:txBody>
          <a:bodyPr wrap="square">
            <a:normAutofit/>
          </a:bodyPr>
          <a:lstStyle/>
          <a:p>
            <a:r>
              <a:rPr lang="fr-CA" dirty="0" smtClean="0">
                <a:solidFill>
                  <a:srgbClr val="333333"/>
                </a:solidFill>
                <a:latin typeface="Lucida Sans Unicode"/>
              </a:rPr>
              <a:t>Le </a:t>
            </a:r>
            <a:r>
              <a:rPr lang="fr-CA" i="1" dirty="0" smtClean="0">
                <a:solidFill>
                  <a:srgbClr val="333333"/>
                </a:solidFill>
                <a:latin typeface="Lucida Sans Unicode"/>
              </a:rPr>
              <a:t>Modèle des stades du changement </a:t>
            </a:r>
            <a:r>
              <a:rPr lang="fr-CA" dirty="0" smtClean="0">
                <a:solidFill>
                  <a:srgbClr val="333333"/>
                </a:solidFill>
                <a:latin typeface="Lucida Sans Unicode"/>
              </a:rPr>
              <a:t>(MSC) est utilisé pour démontrer le processus du changement positif dans certains aspects du comportement ou du mode de vie (réduire le risque et encourager le développement et la résilience).</a:t>
            </a:r>
            <a:r>
              <a:rPr lang="en-US" sz="2000" dirty="0" smtClean="0">
                <a:latin typeface="Lucida Sans Unicode" charset="0"/>
              </a:rPr>
              <a:t> </a:t>
            </a:r>
            <a:endParaRPr lang="en-US" sz="2000" dirty="0">
              <a:latin typeface="Lucida Sans Unicode" charset="0"/>
            </a:endParaRPr>
          </a:p>
          <a:p>
            <a:pPr marL="0" indent="0">
              <a:buNone/>
            </a:pPr>
            <a:endParaRPr lang="en-US" sz="2000" dirty="0">
              <a:latin typeface="Lucida Sans Unicode" charset="0"/>
            </a:endParaRPr>
          </a:p>
          <a:p>
            <a:r>
              <a:rPr lang="fr-CA" dirty="0" smtClean="0">
                <a:solidFill>
                  <a:srgbClr val="333333"/>
                </a:solidFill>
                <a:latin typeface="Lucida Sans Unicode"/>
              </a:rPr>
              <a:t>L’idée derrière le MSC est que le changement de comportements ne se produit pas en une seule étape.</a:t>
            </a:r>
            <a:r>
              <a:rPr lang="en-US" sz="2000" dirty="0" smtClean="0">
                <a:latin typeface="Lucida Sans Unicode" charset="0"/>
              </a:rPr>
              <a:t> </a:t>
            </a:r>
            <a:endParaRPr lang="en-US" sz="2000" dirty="0">
              <a:latin typeface="Lucida Sans Unicode" charset="0"/>
            </a:endParaRPr>
          </a:p>
          <a:p>
            <a:endParaRPr lang="en-US" sz="2000" dirty="0">
              <a:latin typeface="Lucida Sans Unicode" charset="0"/>
            </a:endParaRPr>
          </a:p>
          <a:p>
            <a:r>
              <a:rPr lang="fr-CA" dirty="0" smtClean="0">
                <a:solidFill>
                  <a:srgbClr val="333333"/>
                </a:solidFill>
                <a:latin typeface="Lucida Sans Unicode"/>
              </a:rPr>
              <a:t>Plutôt, les gens ont tendance à passer par différents stades sur leur chemin vers un changement réussi.</a:t>
            </a:r>
            <a:r>
              <a:rPr lang="en-US" sz="2000" dirty="0" smtClean="0">
                <a:latin typeface="Lucida Sans Unicode" charset="0"/>
              </a:rPr>
              <a:t> </a:t>
            </a:r>
            <a:endParaRPr lang="en-US" sz="2000" dirty="0">
              <a:latin typeface="Lucida Sans Unicode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Lucida Sans Unicode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Lucida Sans Unicode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Lucida Sans Unicode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Lucida Sans Unicod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53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79400"/>
            <a:ext cx="6508377" cy="1143000"/>
          </a:xfrm>
        </p:spPr>
        <p:txBody>
          <a:bodyPr wrap="square"/>
          <a:lstStyle/>
          <a:p>
            <a:pPr eaLnBrk="1" hangingPunct="1"/>
            <a:r>
              <a:rPr lang="fr-CA" b="1" dirty="0" smtClean="0">
                <a:solidFill>
                  <a:srgbClr val="C0082B"/>
                </a:solidFill>
                <a:latin typeface="Rockwell"/>
              </a:rPr>
              <a:t>Stades du changement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47106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941" y="6079956"/>
            <a:ext cx="3904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b="1" dirty="0" smtClean="0">
                <a:solidFill>
                  <a:srgbClr val="CCCCCC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fr-CA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Pré-prise de conscience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>
          <a:xfrm rot="19137188">
            <a:off x="1541649" y="5499362"/>
            <a:ext cx="661329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10" name="Text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1600" y="5029200"/>
            <a:ext cx="589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b="1" dirty="0" smtClean="0">
                <a:solidFill>
                  <a:srgbClr val="CCCCCC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CA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Sensibilisation et contemplation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8" name="Right Arrow 7"/>
          <p:cNvSpPr/>
          <p:nvPr>
            <p:custDataLst>
              <p:tags r:id="rId6"/>
            </p:custDataLst>
          </p:nvPr>
        </p:nvSpPr>
        <p:spPr>
          <a:xfrm rot="19137188">
            <a:off x="2608449" y="4432562"/>
            <a:ext cx="661329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14" name="Text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3962400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b="1" dirty="0" smtClean="0">
                <a:solidFill>
                  <a:srgbClr val="CCCCCC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lang="fr-CA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Plans initiaux et actions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10" name="Right Arrow 9"/>
          <p:cNvSpPr/>
          <p:nvPr>
            <p:custDataLst>
              <p:tags r:id="rId8"/>
            </p:custDataLst>
          </p:nvPr>
        </p:nvSpPr>
        <p:spPr>
          <a:xfrm rot="19137188">
            <a:off x="3751449" y="3365762"/>
            <a:ext cx="661329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18" name="Text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28956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b="1" dirty="0" smtClean="0">
                <a:solidFill>
                  <a:srgbClr val="CCCCCC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lang="fr-CA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Plans élargis et actions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12" name="Right Arrow 11"/>
          <p:cNvSpPr/>
          <p:nvPr>
            <p:custDataLst>
              <p:tags r:id="rId10"/>
            </p:custDataLst>
          </p:nvPr>
        </p:nvSpPr>
        <p:spPr>
          <a:xfrm rot="19137188">
            <a:off x="4894449" y="2298962"/>
            <a:ext cx="661329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22" name="Text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5400" y="1524000"/>
            <a:ext cx="2933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b="1" dirty="0" smtClean="0">
                <a:solidFill>
                  <a:srgbClr val="CCCCCC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lang="fr-CA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Pratique soutenue et intégrée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20" name="Curved Right Arrow 19"/>
          <p:cNvSpPr/>
          <p:nvPr>
            <p:custDataLst>
              <p:tags r:id="rId12"/>
            </p:custDataLst>
          </p:nvPr>
        </p:nvSpPr>
        <p:spPr>
          <a:xfrm rot="2607024">
            <a:off x="675447" y="361825"/>
            <a:ext cx="2540328" cy="6515352"/>
          </a:xfrm>
          <a:prstGeom prst="curvedRightArrow">
            <a:avLst>
              <a:gd name="adj1" fmla="val 14552"/>
              <a:gd name="adj2" fmla="val 30488"/>
              <a:gd name="adj3" fmla="val 24018"/>
            </a:avLst>
          </a:prstGeom>
          <a:pattFill prst="wdUpDiag">
            <a:fgClr>
              <a:schemeClr val="bg2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04799" y="4037480"/>
            <a:ext cx="2209800" cy="97846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lympian LT Std"/>
                <a:ea typeface="+mj-ea"/>
                <a:cs typeface="Olympian LT Std"/>
              </a:defRPr>
            </a:lvl1pPr>
          </a:lstStyle>
          <a:p>
            <a:pPr algn="ctr"/>
            <a:endParaRPr lang="en-US" sz="2400" b="1" dirty="0" smtClean="0">
              <a:latin typeface="Rockwell" charset="0"/>
            </a:endParaRPr>
          </a:p>
          <a:p>
            <a:pPr algn="ctr"/>
            <a:endParaRPr lang="en-US" sz="2400" b="1" dirty="0">
              <a:latin typeface="Rockwell" charset="0"/>
            </a:endParaRPr>
          </a:p>
          <a:p>
            <a:pPr algn="ctr"/>
            <a:endParaRPr lang="en-US" sz="2000" b="1" dirty="0" smtClean="0">
              <a:latin typeface="Rockwell" charset="0"/>
            </a:endParaRPr>
          </a:p>
          <a:p>
            <a:pPr algn="ctr"/>
            <a:r>
              <a:rPr lang="fr-CA" sz="2000" b="1" dirty="0" smtClean="0">
                <a:solidFill>
                  <a:srgbClr val="C0082B"/>
                </a:solidFill>
                <a:latin typeface="Rockwell"/>
              </a:rPr>
              <a:t>Accroître la</a:t>
            </a:r>
            <a:endParaRPr lang="en-US" sz="2000" b="1" dirty="0" smtClean="0">
              <a:latin typeface="Rockwell" charset="0"/>
            </a:endParaRPr>
          </a:p>
          <a:p>
            <a:pPr algn="ctr"/>
            <a:r>
              <a:rPr lang="fr-CA" sz="2000" b="1" dirty="0" smtClean="0">
                <a:solidFill>
                  <a:srgbClr val="C0082B"/>
                </a:solidFill>
                <a:latin typeface="Rockwell"/>
              </a:rPr>
              <a:t>sensibilisation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14" name="Right Arrow 13"/>
          <p:cNvSpPr/>
          <p:nvPr>
            <p:custDataLst>
              <p:tags r:id="rId14"/>
            </p:custDataLst>
          </p:nvPr>
        </p:nvSpPr>
        <p:spPr>
          <a:xfrm rot="19137188">
            <a:off x="1143514" y="3606382"/>
            <a:ext cx="456173" cy="7120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78653" y="2778779"/>
            <a:ext cx="3303494" cy="115756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lympian LT Std"/>
                <a:ea typeface="+mj-ea"/>
                <a:cs typeface="Olympian LT Std"/>
              </a:defRPr>
            </a:lvl1pPr>
          </a:lstStyle>
          <a:p>
            <a:pPr algn="ctr"/>
            <a:endParaRPr lang="en-US" sz="2400" b="1" dirty="0" smtClean="0">
              <a:latin typeface="Rockwell" charset="0"/>
            </a:endParaRPr>
          </a:p>
          <a:p>
            <a:pPr algn="ctr"/>
            <a:endParaRPr lang="en-US" sz="2400" b="1" dirty="0">
              <a:latin typeface="Rockwell" charset="0"/>
            </a:endParaRPr>
          </a:p>
          <a:p>
            <a:pPr algn="ctr"/>
            <a:r>
              <a:rPr lang="fr-CA" sz="2000" b="1" dirty="0" smtClean="0">
                <a:solidFill>
                  <a:srgbClr val="C0082B"/>
                </a:solidFill>
                <a:latin typeface="Rockwell"/>
              </a:rPr>
              <a:t>Renforcement des capacités</a:t>
            </a:r>
            <a:endParaRPr lang="en-US" sz="2000" b="1" dirty="0" smtClean="0">
              <a:latin typeface="Rockwell" charset="0"/>
            </a:endParaRPr>
          </a:p>
          <a:p>
            <a:pPr algn="ctr"/>
            <a:endParaRPr lang="en-US" sz="2000" b="1" dirty="0" smtClean="0">
              <a:latin typeface="Rockwell" charset="0"/>
            </a:endParaRP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2216149" y="1702883"/>
            <a:ext cx="2273301" cy="119271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Olympian LT Std"/>
                <a:ea typeface="+mj-ea"/>
                <a:cs typeface="Olympian LT Std"/>
              </a:defRPr>
            </a:lvl1pPr>
          </a:lstStyle>
          <a:p>
            <a:pPr algn="ctr"/>
            <a:endParaRPr lang="en-US" sz="2400" b="1" dirty="0" smtClean="0">
              <a:latin typeface="Rockwell" charset="0"/>
            </a:endParaRPr>
          </a:p>
          <a:p>
            <a:pPr algn="ctr"/>
            <a:endParaRPr lang="en-US" sz="2400" b="1" dirty="0">
              <a:latin typeface="Rockwell" charset="0"/>
            </a:endParaRPr>
          </a:p>
          <a:p>
            <a:pPr algn="ctr"/>
            <a:r>
              <a:rPr lang="fr-CA" sz="2000" b="1" dirty="0" smtClean="0">
                <a:solidFill>
                  <a:srgbClr val="C0082B"/>
                </a:solidFill>
                <a:latin typeface="Rockwell"/>
              </a:rPr>
              <a:t>Pratiques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algn="ctr"/>
            <a:r>
              <a:rPr lang="fr-CA" sz="2000" b="1" dirty="0" smtClean="0">
                <a:solidFill>
                  <a:srgbClr val="C0082B"/>
                </a:solidFill>
                <a:latin typeface="Rockwell"/>
              </a:rPr>
              <a:t>intégrées</a:t>
            </a:r>
            <a:endParaRPr lang="en-US" sz="2000" b="1" dirty="0" smtClean="0">
              <a:latin typeface="Rockwell" charset="0"/>
            </a:endParaRPr>
          </a:p>
          <a:p>
            <a:pPr algn="ctr"/>
            <a:endParaRPr lang="en-US" sz="2000" b="1" dirty="0" smtClean="0">
              <a:latin typeface="Rockwell" charset="0"/>
            </a:endParaRPr>
          </a:p>
        </p:txBody>
      </p:sp>
      <p:sp>
        <p:nvSpPr>
          <p:cNvPr id="17" name="Right Arrow 16"/>
          <p:cNvSpPr/>
          <p:nvPr>
            <p:custDataLst>
              <p:tags r:id="rId17"/>
            </p:custDataLst>
          </p:nvPr>
        </p:nvSpPr>
        <p:spPr>
          <a:xfrm rot="19137188">
            <a:off x="2286511" y="2439888"/>
            <a:ext cx="456173" cy="7120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194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196975"/>
            <a:ext cx="7605712" cy="4525963"/>
          </a:xfr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fr-CA" sz="1800" b="1" dirty="0" smtClean="0">
                <a:solidFill>
                  <a:srgbClr val="333333"/>
                </a:solidFill>
                <a:latin typeface="Lucida Sans Unicode"/>
              </a:rPr>
              <a:t>Pré-prise de conscience : </a:t>
            </a:r>
            <a:r>
              <a:rPr lang="fr-CA" sz="1800" dirty="0" smtClean="0">
                <a:solidFill>
                  <a:srgbClr val="333333"/>
                </a:solidFill>
                <a:latin typeface="Lucida Sans Unicode"/>
              </a:rPr>
              <a:t>on ne reconnaît pas encore qu’il y a un besoin de changement.</a:t>
            </a:r>
            <a:endParaRPr lang="fr-CA" sz="18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</a:pPr>
            <a:r>
              <a:rPr lang="fr-CA" sz="1800" b="1" dirty="0" smtClean="0">
                <a:solidFill>
                  <a:srgbClr val="333333"/>
                </a:solidFill>
                <a:latin typeface="Lucida Sans Unicode"/>
              </a:rPr>
              <a:t>Sensibilisation et contemplation : </a:t>
            </a:r>
            <a:r>
              <a:rPr lang="fr-CA" sz="1800" dirty="0" smtClean="0">
                <a:solidFill>
                  <a:srgbClr val="333333"/>
                </a:solidFill>
                <a:latin typeface="Lucida Sans Unicode"/>
              </a:rPr>
              <a:t>reconnaissance qu’il y a un secteur de préoccupation ou un besoin de changement, mais pas encore prêt à faire un changement ou certain de vouloir le faire.</a:t>
            </a:r>
            <a:endParaRPr lang="fr-CA" sz="18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</a:pPr>
            <a:r>
              <a:rPr lang="fr-CA" sz="1800" b="1" dirty="0" smtClean="0">
                <a:solidFill>
                  <a:srgbClr val="333333"/>
                </a:solidFill>
                <a:latin typeface="Lucida Sans Unicode"/>
              </a:rPr>
              <a:t>Renforcement des capacités – Plans initiaux et actions : </a:t>
            </a:r>
            <a:r>
              <a:rPr lang="fr-CA" sz="1800" dirty="0" smtClean="0">
                <a:solidFill>
                  <a:srgbClr val="333333"/>
                </a:solidFill>
                <a:latin typeface="Lucida Sans Unicode"/>
              </a:rPr>
              <a:t>se préparer au changement; réfléchir aux plans ou en faire; accroître l’engagement.</a:t>
            </a:r>
            <a:endParaRPr lang="fr-CA" sz="18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</a:pPr>
            <a:r>
              <a:rPr lang="fr-CA" sz="1800" b="1" dirty="0" smtClean="0">
                <a:solidFill>
                  <a:srgbClr val="333333"/>
                </a:solidFill>
                <a:latin typeface="Lucida Sans Unicode"/>
              </a:rPr>
              <a:t>Renforcement des capacités – Plans élargis et actions : </a:t>
            </a:r>
            <a:r>
              <a:rPr lang="fr-CA" sz="1800" dirty="0" smtClean="0">
                <a:solidFill>
                  <a:srgbClr val="333333"/>
                </a:solidFill>
                <a:latin typeface="Lucida Sans Unicode"/>
              </a:rPr>
              <a:t>efforts visant le changement mis en œuvre; réussites de petite échelle; obtenir du soutien et de l’encouragement.</a:t>
            </a:r>
            <a:endParaRPr lang="fr-CA" sz="1800" b="1" dirty="0" smtClean="0">
              <a:solidFill>
                <a:srgbClr val="990099"/>
              </a:solidFill>
              <a:latin typeface="Courier New"/>
            </a:endParaRPr>
          </a:p>
          <a:p>
            <a:r>
              <a:rPr lang="fr-CA" sz="1800" b="1" dirty="0" smtClean="0">
                <a:solidFill>
                  <a:srgbClr val="333333"/>
                </a:solidFill>
                <a:latin typeface="Lucida Sans Unicode"/>
              </a:rPr>
              <a:t>Pratique soutenue et intégrée : </a:t>
            </a:r>
            <a:r>
              <a:rPr lang="fr-CA" sz="1800" dirty="0" smtClean="0">
                <a:solidFill>
                  <a:srgbClr val="333333"/>
                </a:solidFill>
                <a:latin typeface="Lucida Sans Unicode"/>
              </a:rPr>
              <a:t>persistance des changements positifs.</a:t>
            </a:r>
            <a:endParaRPr lang="fr-CA" sz="18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199" y="321732"/>
            <a:ext cx="6508377" cy="719667"/>
          </a:xfrm>
        </p:spPr>
        <p:txBody>
          <a:bodyPr wrap="square"/>
          <a:lstStyle/>
          <a:p>
            <a:pPr>
              <a:defRPr/>
            </a:pPr>
            <a:r>
              <a:rPr lang="fr-CA" sz="3200" dirty="0" smtClean="0">
                <a:solidFill>
                  <a:srgbClr val="C0082B"/>
                </a:solidFill>
                <a:ea typeface="+mj-ea"/>
              </a:rPr>
              <a:t>Stades du changement</a:t>
            </a:r>
            <a:endParaRPr lang="fr-CA" sz="1200" b="1" dirty="0">
              <a:solidFill>
                <a:srgbClr val="990099"/>
              </a:solidFill>
              <a:latin typeface="Courier New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444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5761" y="250257"/>
            <a:ext cx="7829972" cy="1214675"/>
          </a:xfrm>
        </p:spPr>
        <p:txBody>
          <a:bodyPr wrap="square"/>
          <a:lstStyle/>
          <a:p>
            <a:pPr algn="ctr"/>
            <a:r>
              <a:rPr lang="fr-CA" b="1" dirty="0" smtClean="0">
                <a:solidFill>
                  <a:srgbClr val="C0082B"/>
                </a:solidFill>
              </a:rPr>
              <a:t>Les arguments en faveur du mieux-être dans le milieu de travail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03200" y="1507067"/>
            <a:ext cx="7992533" cy="5046133"/>
          </a:xfrm>
        </p:spPr>
        <p:txBody>
          <a:bodyPr wrap="square">
            <a:normAutofit lnSpcReduction="10000"/>
          </a:bodyPr>
          <a:lstStyle/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fr-CA" b="1" dirty="0" smtClean="0">
                <a:solidFill>
                  <a:srgbClr val="333333"/>
                </a:solidFill>
              </a:rPr>
              <a:t>MDS Nordion : </a:t>
            </a:r>
            <a:r>
              <a:rPr lang="fr-CA" dirty="0" smtClean="0">
                <a:solidFill>
                  <a:srgbClr val="333333"/>
                </a:solidFill>
              </a:rPr>
              <a:t>Un fabricant de technologies médicales à Kanata, Ontario, a mis en œuvre un programme de mieux-être en milieu de travail qui comprenait la mobilisation de la direction descendante et l’engagement actif des employés.</a:t>
            </a:r>
            <a:r>
              <a:rPr lang="en-US" dirty="0" smtClean="0"/>
              <a:t> </a:t>
            </a:r>
            <a:r>
              <a:rPr lang="fr-CA" dirty="0" smtClean="0">
                <a:solidFill>
                  <a:srgbClr val="333333"/>
                </a:solidFill>
              </a:rPr>
              <a:t>Les résultats notables comprennent une réduction du taux d’attrition de 10 % à 6 % et une diminution des congés de maladie annuels par personne à quatre jours, comparativement à la moyenne canadienne de 7,4 jours.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fr-CA" dirty="0" smtClean="0">
                <a:solidFill>
                  <a:srgbClr val="333333"/>
                </a:solidFill>
              </a:rPr>
              <a:t>BC Hydro : Pour chaque dollar dépensé dans les programmes de mieux-être organisationnel, cette entreprise calcule des économies de trois dollars, en fonction d’un examen sur dix ans de ses données administratives.</a:t>
            </a:r>
            <a:endParaRPr lang="fr-CA" b="1" dirty="0" smtClean="0">
              <a:solidFill>
                <a:srgbClr val="990099"/>
              </a:solidFill>
              <a:latin typeface="Courier New"/>
            </a:endParaRPr>
          </a:p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fr-CA" dirty="0" smtClean="0">
                <a:solidFill>
                  <a:srgbClr val="333333"/>
                </a:solidFill>
              </a:rPr>
              <a:t>Telus BC : Cette entreprise a relevé des économies de 3 $ pour chaque dollar dépensé dans les initiatives de mieux-être d’entreprise.</a:t>
            </a:r>
            <a:endParaRPr lang="fr-CA" b="1" dirty="0" smtClean="0">
              <a:solidFill>
                <a:srgbClr val="990099"/>
              </a:solidFill>
              <a:latin typeface="Courier New"/>
            </a:endParaRPr>
          </a:p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fr-CA" dirty="0" smtClean="0">
                <a:solidFill>
                  <a:srgbClr val="333333"/>
                </a:solidFill>
              </a:rPr>
              <a:t>Les résultats indiqués par un groupe de </a:t>
            </a:r>
            <a:r>
              <a:rPr lang="fr-CA" b="1" dirty="0" smtClean="0">
                <a:solidFill>
                  <a:srgbClr val="333333"/>
                </a:solidFill>
              </a:rPr>
              <a:t>huit organisations de Halifax </a:t>
            </a:r>
            <a:r>
              <a:rPr lang="fr-CA" dirty="0" smtClean="0">
                <a:solidFill>
                  <a:srgbClr val="333333"/>
                </a:solidFill>
              </a:rPr>
              <a:t>démontrent que pour chaque dollar dépensé sur le mieux-être organisationnel, il y a des économies moyennes de 1,64 $ par personne, plus des économies de 2 $ pour les employés avec plusieurs facteurs de risque et plus de 3 $ pour les fumeurs.</a:t>
            </a:r>
            <a:endParaRPr lang="fr-CA" b="1" dirty="0" smtClean="0">
              <a:solidFill>
                <a:srgbClr val="990099"/>
              </a:solidFill>
              <a:latin typeface="Courier New"/>
            </a:endParaRPr>
          </a:p>
          <a:p>
            <a:pPr marL="285750" indent="-285750" algn="l">
              <a:spcAft>
                <a:spcPts val="600"/>
              </a:spcAft>
              <a:buFont typeface="Arial"/>
              <a:buChar char="•"/>
            </a:pPr>
            <a:r>
              <a:rPr lang="fr-CA" dirty="0" smtClean="0">
                <a:solidFill>
                  <a:srgbClr val="333333"/>
                </a:solidFill>
              </a:rPr>
              <a:t>Le </a:t>
            </a:r>
            <a:r>
              <a:rPr lang="fr-CA" b="1" dirty="0" smtClean="0"/>
              <a:t>Wisconsin Public Health and Health Policy Institute </a:t>
            </a:r>
            <a:r>
              <a:rPr lang="fr-CA" dirty="0" smtClean="0"/>
              <a:t>(2005) a résumé le rendement sur le capital investi des programmes de mieux-être organisationnel chez de grandes entreprises particulières.</a:t>
            </a:r>
            <a:r>
              <a:rPr lang="en-US" dirty="0" smtClean="0"/>
              <a:t> </a:t>
            </a:r>
            <a:r>
              <a:rPr lang="fr-CA" dirty="0" smtClean="0">
                <a:solidFill>
                  <a:srgbClr val="333333"/>
                </a:solidFill>
              </a:rPr>
              <a:t>Le tableau suivant offre une liste de ces organisations et du rendement approximatif des sommes dépensées sur l’investissement dans le mieux-être.</a:t>
            </a:r>
            <a:endParaRPr lang="fr-CA" b="1" dirty="0" smtClean="0">
              <a:solidFill>
                <a:srgbClr val="990099"/>
              </a:solidFill>
              <a:latin typeface="Courier New"/>
            </a:endParaRPr>
          </a:p>
          <a:p>
            <a:pPr marL="285750" indent="-285750" algn="l">
              <a:buFont typeface="Arial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416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694265"/>
            <a:ext cx="4069079" cy="639389"/>
          </a:xfrm>
        </p:spPr>
        <p:txBody>
          <a:bodyPr wrap="square"/>
          <a:lstStyle/>
          <a:p>
            <a:r>
              <a:rPr lang="fr-CA" b="1" dirty="0" smtClean="0">
                <a:solidFill>
                  <a:srgbClr val="C0082B"/>
                </a:solidFill>
              </a:rPr>
              <a:t>RCI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04800" y="1787856"/>
            <a:ext cx="4069079" cy="3720152"/>
          </a:xfrm>
        </p:spPr>
        <p:txBody>
          <a:bodyPr wrap="square">
            <a:normAutofit/>
          </a:bodyPr>
          <a:lstStyle/>
          <a:p>
            <a:pPr algn="l"/>
            <a:r>
              <a:rPr lang="fr-CA" sz="2800" dirty="0" smtClean="0">
                <a:solidFill>
                  <a:srgbClr val="333333"/>
                </a:solidFill>
              </a:rPr>
              <a:t>Le tableau offre des exemples de rendement sur le capital investi associé à la mise en œuvre de stratégies exhaustives de mieux-être dans des contextes d’entreprise.</a:t>
            </a:r>
            <a:r>
              <a:rPr lang="en-US" sz="2800" dirty="0" smtClean="0"/>
              <a:t> </a:t>
            </a:r>
            <a:endParaRPr lang="en-US" sz="2800" dirty="0"/>
          </a:p>
          <a:p>
            <a:pPr algn="l"/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4110623589"/>
              </p:ext>
            </p:extLst>
          </p:nvPr>
        </p:nvGraphicFramePr>
        <p:xfrm>
          <a:off x="4555066" y="1134536"/>
          <a:ext cx="4147082" cy="419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541"/>
                <a:gridCol w="2073541"/>
              </a:tblGrid>
              <a:tr h="419523">
                <a:tc>
                  <a:txBody>
                    <a:bodyPr/>
                    <a:lstStyle/>
                    <a:p>
                      <a:pPr algn="ctr"/>
                      <a:r>
                        <a:rPr lang="fr-CA" sz="1800" b="1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Entreprise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1" baseline="0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RCI par 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Coors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6,15 $</a:t>
                      </a:r>
                      <a:endParaRPr lang="fr-CA" sz="1200" b="1" dirty="0" smtClean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Kennecott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5,78 $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Equitable Life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5,53 $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Citibank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4,56 $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General Mills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3,90 $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Travellers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3,40 $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Motorola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3,15 $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PepsiCo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3,00 $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  <a:tr h="419523">
                <a:tc>
                  <a:txBody>
                    <a:bodyPr/>
                    <a:lstStyle/>
                    <a:p>
                      <a:r>
                        <a:rPr lang="fr-CA" dirty="0" smtClean="0"/>
                        <a:t>Unam</a:t>
                      </a:r>
                      <a:r>
                        <a:rPr lang="fr-CA" baseline="0" dirty="0" smtClean="0"/>
                        <a:t> Life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1,81 $</a:t>
                      </a:r>
                      <a:endParaRPr lang="fr-CA" sz="1200" b="1" dirty="0">
                        <a:solidFill>
                          <a:srgbClr val="990099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31842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67933" y="423332"/>
            <a:ext cx="6529917" cy="1161427"/>
          </a:xfrm>
        </p:spPr>
        <p:txBody>
          <a:bodyPr wrap="square"/>
          <a:lstStyle/>
          <a:p>
            <a:r>
              <a:rPr lang="fr-CA" b="1" dirty="0" smtClean="0">
                <a:solidFill>
                  <a:srgbClr val="C0082B"/>
                </a:solidFill>
              </a:rPr>
              <a:t>Reconnaître les préoccupations organisationnelles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85750" y="2386106"/>
            <a:ext cx="7912100" cy="2857500"/>
          </a:xfrm>
          <a:prstGeom prst="rect">
            <a:avLst/>
          </a:prstGeom>
          <a:solidFill>
            <a:srgbClr val="C007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59832" y="2817906"/>
            <a:ext cx="30056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Engagement passif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r>
              <a:rPr lang="fr-CA"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Comprend…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Manque de motivation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Ne pas se sentir valorisé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Sentiments d’isolement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Manque de contrôle; doute de soi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Découragement</a:t>
            </a:r>
            <a:endParaRPr lang="fr-CA" sz="1200" b="1" dirty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3365500" y="2640106"/>
            <a:ext cx="876300" cy="2603500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572001" y="2817906"/>
            <a:ext cx="35686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Faible rendement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r>
              <a:rPr lang="fr-CA"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Comprend…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Manque de concentration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Interactions avec les pairs dépourvues de soutien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Faible productivité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Objectifs non atteints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Tension et stress</a:t>
            </a:r>
            <a:endParaRPr lang="fr-CA" sz="1200" b="1" dirty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0000" y="342900"/>
            <a:ext cx="5715000" cy="1168400"/>
          </a:xfrm>
        </p:spPr>
        <p:txBody>
          <a:bodyPr wrap="square"/>
          <a:lstStyle/>
          <a:p>
            <a:r>
              <a:rPr lang="fr-CA" b="1" dirty="0" smtClean="0">
                <a:solidFill>
                  <a:srgbClr val="C0082B"/>
                </a:solidFill>
              </a:rPr>
              <a:t>Reconnaître les priorités organisationnelles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42900" y="2478286"/>
            <a:ext cx="7912100" cy="2987834"/>
          </a:xfrm>
          <a:prstGeom prst="rect">
            <a:avLst/>
          </a:prstGeom>
          <a:solidFill>
            <a:srgbClr val="C007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42900" y="2757686"/>
            <a:ext cx="27558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Engagement actif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r>
              <a:rPr lang="fr-CA"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Comprend…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Connaître les autres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Reconnaître les forces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Écouter les autres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Motivations engageantes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Donner du pouvoir aux autres</a:t>
            </a:r>
            <a:endParaRPr lang="fr-CA" sz="1200" b="1" dirty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79800" y="2605286"/>
            <a:ext cx="876300" cy="26035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533901" y="2757686"/>
            <a:ext cx="37210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Rendement élevé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r>
              <a:rPr lang="fr-CA"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Comprend…</a:t>
            </a:r>
            <a:endParaRPr lang="en-US" sz="20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Avoir une vision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Planifier les mesures stratégiques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Être un chef et jouer en équipe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Atteindre des réalisations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buFont typeface="Arial"/>
              <a:buChar char="•"/>
            </a:pPr>
            <a:r>
              <a:rPr lang="fr-CA" dirty="0" smtClean="0">
                <a:solidFill>
                  <a:srgbClr val="FFFFFF"/>
                </a:solidFill>
                <a:latin typeface="Trebuchet MS"/>
                <a:cs typeface="Trebuchet MS"/>
              </a:rPr>
              <a:t> Célébrer les réussites</a:t>
            </a:r>
            <a:endParaRPr lang="fr-CA" sz="1200" b="1" dirty="0">
              <a:solidFill>
                <a:srgbClr val="990099"/>
              </a:solidFill>
              <a:latin typeface="Courier New"/>
              <a:cs typeface="Trebuchet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82900" y="406400"/>
            <a:ext cx="5816600" cy="1195294"/>
          </a:xfrm>
        </p:spPr>
        <p:txBody>
          <a:bodyPr wrap="square"/>
          <a:lstStyle/>
          <a:p>
            <a:r>
              <a:rPr lang="fr-CA" sz="3200" b="1" dirty="0" smtClean="0">
                <a:solidFill>
                  <a:srgbClr val="C0082B"/>
                </a:solidFill>
              </a:rPr>
              <a:t>Approches de la psychologie positive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3288554" y="1930400"/>
            <a:ext cx="5855446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fr-CA" sz="2000" dirty="0" smtClean="0">
                <a:solidFill>
                  <a:srgbClr val="000000"/>
                </a:solidFill>
                <a:latin typeface="Trebuchet MS"/>
                <a:ea typeface="Arial" pitchFamily="-84" charset="0"/>
                <a:cs typeface="Trebuchet MS"/>
              </a:rPr>
              <a:t>Les approches traditionnelles du mieux-être dans le milieu de travail </a:t>
            </a:r>
            <a:r>
              <a:rPr lang="fr-CA" sz="2000" b="1" dirty="0" smtClean="0">
                <a:solidFill>
                  <a:srgbClr val="C0082B"/>
                </a:solidFill>
                <a:latin typeface="Trebuchet MS"/>
                <a:ea typeface="Arial" pitchFamily="-84" charset="0"/>
                <a:cs typeface="Trebuchet MS"/>
              </a:rPr>
              <a:t>mettent souvent l’accent sur les problèmes ou les défis</a:t>
            </a:r>
            <a:r>
              <a:rPr lang="fr-CA" sz="2000" dirty="0" smtClean="0">
                <a:solidFill>
                  <a:srgbClr val="000000"/>
                </a:solidFill>
                <a:latin typeface="Trebuchet MS"/>
                <a:ea typeface="Arial" pitchFamily="-84" charset="0"/>
                <a:cs typeface="Trebuchet MS"/>
              </a:rPr>
              <a:t>, ainsi que sur les approches ou les interventions requises pour régler ou traiter les risques, les besoins ou les préoccupations en lien avec les relations ou la productivité des employés.</a:t>
            </a:r>
            <a:endParaRPr lang="fr-CA" sz="1200" b="1" dirty="0" smtClean="0">
              <a:solidFill>
                <a:srgbClr val="990099"/>
              </a:solidFill>
              <a:latin typeface="Courier New"/>
              <a:cs typeface="Trebuchet MS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</a:pPr>
            <a:endParaRPr lang="en-US" sz="2000" dirty="0" smtClean="0">
              <a:latin typeface="Trebuchet MS"/>
              <a:ea typeface="Arial" pitchFamily="-84" charset="0"/>
              <a:cs typeface="Trebuchet MS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fr-CA" sz="2000" dirty="0" smtClean="0">
                <a:solidFill>
                  <a:prstClr val="black"/>
                </a:solidFill>
                <a:latin typeface="Trebuchet MS"/>
                <a:ea typeface="Arial" pitchFamily="-84" charset="0"/>
                <a:cs typeface="Trebuchet MS"/>
              </a:rPr>
              <a:t>Une recherche récente sur les meilleures pratiques dans le domaine du mieux-être dans le milieu de travail démontre l’importance </a:t>
            </a:r>
            <a:r>
              <a:rPr lang="fr-CA" sz="2000" b="1" dirty="0" smtClean="0">
                <a:solidFill>
                  <a:srgbClr val="C0082B"/>
                </a:solidFill>
                <a:latin typeface="Trebuchet MS"/>
                <a:ea typeface="Arial Bold" pitchFamily="-84" charset="0"/>
                <a:cs typeface="Trebuchet MS"/>
                <a:sym typeface="Arial Bold" pitchFamily="-84" charset="0"/>
              </a:rPr>
              <a:t>d’aller au-delà d’une approche axée sur le problème </a:t>
            </a:r>
            <a:r>
              <a:rPr lang="fr-CA" sz="2000" dirty="0" smtClean="0">
                <a:solidFill>
                  <a:prstClr val="black"/>
                </a:solidFill>
                <a:latin typeface="Trebuchet MS"/>
                <a:ea typeface="Arial Bold" pitchFamily="-84" charset="0"/>
                <a:cs typeface="Trebuchet MS"/>
                <a:sym typeface="Arial Bold" pitchFamily="-84" charset="0"/>
              </a:rPr>
              <a:t>afin d’avoir une image plus positive des gens, de leurs possibilités et de leurs motivations </a:t>
            </a:r>
            <a:r>
              <a:rPr lang="fr-CA" sz="1400" dirty="0" smtClean="0">
                <a:solidFill>
                  <a:prstClr val="black"/>
                </a:solidFill>
                <a:latin typeface="Trebuchet MS"/>
                <a:ea typeface="Arial Bold" pitchFamily="-84" charset="0"/>
                <a:cs typeface="Trebuchet MS"/>
                <a:sym typeface="Arial Bold" pitchFamily="-84" charset="0"/>
              </a:rPr>
              <a:t>(</a:t>
            </a:r>
            <a:r>
              <a:rPr lang="fr-CA" sz="1400" dirty="0" smtClean="0">
                <a:solidFill>
                  <a:prstClr val="black"/>
                </a:solidFill>
                <a:latin typeface="Lucida Sans Unicode" charset="0"/>
              </a:rPr>
              <a:t>McDougal et Riley-Tillman, 2004, p. 101)</a:t>
            </a:r>
            <a:r>
              <a:rPr lang="fr-CA" sz="2000" dirty="0" smtClean="0">
                <a:solidFill>
                  <a:prstClr val="black"/>
                </a:solidFill>
                <a:latin typeface="Lucida Sans Unicode" charset="0"/>
              </a:rPr>
              <a:t>.</a:t>
            </a:r>
            <a:r>
              <a:rPr lang="en-CA" sz="1400" dirty="0" smtClean="0">
                <a:latin typeface="Lucida Sans Unicode" charset="0"/>
              </a:rPr>
              <a:t> </a:t>
            </a:r>
            <a:endParaRPr lang="en-US" sz="2000" dirty="0" smtClean="0">
              <a:latin typeface="Trebuchet MS"/>
              <a:ea typeface="Arial Bold" pitchFamily="-84" charset="0"/>
              <a:cs typeface="Trebuchet MS"/>
              <a:sym typeface="Arial Bold" pitchFamily="-84" charset="0"/>
            </a:endParaRPr>
          </a:p>
          <a:p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MP90044243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556" y="2501900"/>
            <a:ext cx="2970998" cy="152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304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52800" y="673100"/>
            <a:ext cx="5364988" cy="896284"/>
          </a:xfrm>
        </p:spPr>
        <p:txBody>
          <a:bodyPr wrap="square">
            <a:noAutofit/>
          </a:bodyPr>
          <a:lstStyle/>
          <a:p>
            <a:pPr algn="r"/>
            <a:r>
              <a:rPr lang="fr-CA" sz="2800" b="1" dirty="0" smtClean="0">
                <a:solidFill>
                  <a:srgbClr val="FFFFFF"/>
                </a:solidFill>
              </a:rPr>
              <a:t>Approche de la psychologie positive dans le milieu de travail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831088" y="1968500"/>
            <a:ext cx="7658100" cy="4072910"/>
          </a:xfrm>
          <a:prstGeom prst="rect">
            <a:avLst/>
          </a:prstGeom>
          <a:noFill/>
          <a:ln w="38100" cmpd="sng">
            <a:solidFill>
              <a:srgbClr val="C0082B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255588" indent="-255588">
              <a:lnSpc>
                <a:spcPct val="140000"/>
              </a:lnSpc>
              <a:spcBef>
                <a:spcPts val="1000"/>
              </a:spcBef>
              <a:buSzPct val="100000"/>
              <a:buFont typeface="Wingdings" charset="2"/>
              <a:buChar char="v"/>
            </a:pPr>
            <a:r>
              <a:rPr lang="fr-CA" sz="2000" dirty="0" smtClean="0">
                <a:solidFill>
                  <a:srgbClr val="000000"/>
                </a:solidFill>
                <a:latin typeface="Trebuchet MS"/>
                <a:ea typeface="Arial Bold" pitchFamily="-84" charset="0"/>
                <a:cs typeface="Trebuchet MS"/>
                <a:sym typeface="Arial Bold" pitchFamily="-84" charset="0"/>
              </a:rPr>
              <a:t>Utiliser les traits psychologiques positifs des personnes/équipes, leurs forces, leurs motivations et leurs intérêts.</a:t>
            </a:r>
            <a:r>
              <a:rPr lang="en-US" sz="2000" dirty="0" smtClean="0">
                <a:latin typeface="Trebuchet MS"/>
                <a:ea typeface="Arial" pitchFamily="-84" charset="0"/>
                <a:cs typeface="Trebuchet MS"/>
              </a:rPr>
              <a:t> </a:t>
            </a:r>
          </a:p>
          <a:p>
            <a:pPr marL="255588" indent="-255588">
              <a:lnSpc>
                <a:spcPct val="140000"/>
              </a:lnSpc>
              <a:spcBef>
                <a:spcPts val="1000"/>
              </a:spcBef>
              <a:buSzPct val="100000"/>
              <a:buFont typeface="Wingdings" charset="2"/>
              <a:buChar char="v"/>
            </a:pPr>
            <a:r>
              <a:rPr lang="fr-CA" sz="2000" dirty="0" smtClean="0">
                <a:solidFill>
                  <a:srgbClr val="000000"/>
                </a:solidFill>
                <a:latin typeface="Trebuchet MS"/>
                <a:ea typeface="Arial Bold" pitchFamily="-84" charset="0"/>
                <a:cs typeface="Trebuchet MS"/>
                <a:sym typeface="Arial Bold" pitchFamily="-84" charset="0"/>
              </a:rPr>
              <a:t>Valoriser les relations, les expériences/histoires, les réalisations et les réussites antérieures et actuelles personnelles et d’équipe.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 Bold" pitchFamily="-84" charset="0"/>
              <a:cs typeface="Trebuchet MS"/>
              <a:sym typeface="Arial Bold" pitchFamily="-84" charset="0"/>
            </a:endParaRPr>
          </a:p>
          <a:p>
            <a:pPr marL="255588" indent="-255588">
              <a:lnSpc>
                <a:spcPct val="140000"/>
              </a:lnSpc>
              <a:spcBef>
                <a:spcPts val="1000"/>
              </a:spcBef>
              <a:buSzPct val="100000"/>
              <a:buFont typeface="Wingdings" charset="2"/>
              <a:buChar char="v"/>
            </a:pPr>
            <a:r>
              <a:rPr lang="fr-CA" sz="2000" dirty="0" smtClean="0">
                <a:latin typeface="Trebuchet MS" pitchFamily="34" charset="0"/>
                <a:sym typeface="Arial Bold" charset="0"/>
              </a:rPr>
              <a:t>Utiliser des stratégies qui promeuvent la qualité de vie, le mieux-être, la résilience et les facteurs de </a:t>
            </a:r>
            <a:r>
              <a:rPr lang="fr-CA" sz="2000" dirty="0" smtClean="0">
                <a:latin typeface="Trebuchet MS" pitchFamily="34" charset="0"/>
                <a:sym typeface="Arial Italic" charset="0"/>
              </a:rPr>
              <a:t>protection</a:t>
            </a:r>
            <a:r>
              <a:rPr lang="fr-CA" sz="2000" dirty="0" smtClean="0">
                <a:solidFill>
                  <a:srgbClr val="000000"/>
                </a:solidFill>
                <a:latin typeface="Trebuchet MS"/>
                <a:ea typeface="Arial Italic" pitchFamily="-84" charset="0"/>
                <a:cs typeface="Trebuchet MS"/>
                <a:sym typeface="Arial Italic" pitchFamily="-84" charset="0"/>
              </a:rPr>
              <a:t>.</a:t>
            </a:r>
            <a:endParaRPr lang="fr-CA" sz="1200" b="1" dirty="0" smtClean="0">
              <a:solidFill>
                <a:srgbClr val="990099"/>
              </a:solidFill>
              <a:latin typeface="Courier New"/>
              <a:ea typeface="Arial Italic" pitchFamily="-84" charset="0"/>
              <a:cs typeface="Trebuchet MS"/>
              <a:sym typeface="Arial Italic" pitchFamily="-84" charset="0"/>
            </a:endParaRPr>
          </a:p>
          <a:p>
            <a:endParaRPr lang="en-US" dirty="0">
              <a:latin typeface="Trebuchet MS"/>
              <a:cs typeface="Trebuchet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MH words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751010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492943" y="863600"/>
            <a:ext cx="1010653" cy="600164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Auto-efficacité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085254" y="381541"/>
            <a:ext cx="965200" cy="769441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Apprentissage socio-émotionnel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511800" y="1032877"/>
            <a:ext cx="1143000" cy="446276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Développement positif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6464300" y="2336800"/>
            <a:ext cx="977900" cy="784830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Facteurs de protection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6305888" y="4064000"/>
            <a:ext cx="1294724" cy="430887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Santé psychologique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997450" y="4927600"/>
            <a:ext cx="1028700" cy="769441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Perspectives fondées sur les forces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3113906" y="5179527"/>
            <a:ext cx="1041400" cy="430887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Autonomie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1816100" y="4064000"/>
            <a:ext cx="927100" cy="430887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Résilience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1401146" y="2421438"/>
            <a:ext cx="1342054" cy="446276"/>
          </a:xfrm>
          <a:prstGeom prst="rect">
            <a:avLst/>
          </a:prstGeom>
          <a:solidFill>
            <a:srgbClr val="FF6D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100" dirty="0" smtClean="0">
                <a:solidFill>
                  <a:srgbClr val="FFFFFF"/>
                </a:solidFill>
                <a:latin typeface="Century Gothic"/>
              </a:rPr>
              <a:t>Connexité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12"/>
            </p:custDataLst>
          </p:nvPr>
        </p:nvSpPr>
        <p:spPr>
          <a:xfrm>
            <a:off x="3855552" y="2657563"/>
            <a:ext cx="1424604" cy="923330"/>
          </a:xfrm>
          <a:prstGeom prst="rect">
            <a:avLst/>
          </a:prstGeom>
          <a:solidFill>
            <a:srgbClr val="9B994D"/>
          </a:solidFill>
        </p:spPr>
        <p:txBody>
          <a:bodyPr wrap="square">
            <a:spAutoFit/>
          </a:bodyPr>
          <a:lstStyle/>
          <a:p>
            <a:pPr algn="ctr"/>
            <a:r>
              <a:rPr lang="fr-CA" dirty="0" smtClean="0">
                <a:solidFill>
                  <a:srgbClr val="000000"/>
                </a:solidFill>
                <a:latin typeface="Century Gothic"/>
              </a:rPr>
              <a:t>Santé mentale positive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604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25600" y="444500"/>
            <a:ext cx="5118100" cy="850900"/>
          </a:xfrm>
        </p:spPr>
        <p:txBody>
          <a:bodyPr wrap="square"/>
          <a:lstStyle/>
          <a:p>
            <a:pPr algn="ctr"/>
            <a:r>
              <a:rPr lang="fr-CA" sz="3600" b="1" dirty="0" smtClean="0">
                <a:solidFill>
                  <a:srgbClr val="C0082B"/>
                </a:solidFill>
              </a:rPr>
              <a:t>Mettre l’accent sur les forces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6" name="Right Arrow 5"/>
          <p:cNvSpPr/>
          <p:nvPr>
            <p:custDataLst>
              <p:tags r:id="rId3"/>
            </p:custDataLst>
          </p:nvPr>
        </p:nvSpPr>
        <p:spPr>
          <a:xfrm>
            <a:off x="3454400" y="2969518"/>
            <a:ext cx="977900" cy="1546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>
            <p:custDataLst>
              <p:tags r:id="rId4"/>
            </p:custDataLst>
          </p:nvPr>
        </p:nvSpPr>
        <p:spPr>
          <a:xfrm>
            <a:off x="3454400" y="3617218"/>
            <a:ext cx="977900" cy="1546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>
            <p:custDataLst>
              <p:tags r:id="rId5"/>
            </p:custDataLst>
          </p:nvPr>
        </p:nvSpPr>
        <p:spPr>
          <a:xfrm>
            <a:off x="3454400" y="4277618"/>
            <a:ext cx="977900" cy="1546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129019" y="1828800"/>
            <a:ext cx="2185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 smtClean="0">
                <a:latin typeface="Century Gothic"/>
              </a:rPr>
              <a:t>Langage</a:t>
            </a:r>
            <a:r>
              <a:rPr lang="fr-CA" b="1" dirty="0" smtClean="0">
                <a:solidFill>
                  <a:srgbClr val="C0082B"/>
                </a:solidFill>
                <a:latin typeface="Century Gothic"/>
              </a:rPr>
              <a:t> </a:t>
            </a:r>
            <a:r>
              <a:rPr lang="fr-CA" sz="2400" b="1" dirty="0" smtClean="0">
                <a:solidFill>
                  <a:srgbClr val="C0082B"/>
                </a:solidFill>
                <a:latin typeface="Century Gothic"/>
              </a:rPr>
              <a:t>axé sur les faiblesses…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Régler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Limite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Faiblesse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Problème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Insister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Passé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Menace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4902201" y="1828800"/>
            <a:ext cx="18415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 smtClean="0">
                <a:latin typeface="Century Gothic"/>
              </a:rPr>
              <a:t>Langage </a:t>
            </a:r>
            <a:r>
              <a:rPr lang="fr-CA" sz="2400" b="1" dirty="0" smtClean="0">
                <a:solidFill>
                  <a:srgbClr val="C0082B"/>
                </a:solidFill>
                <a:latin typeface="Century Gothic"/>
              </a:rPr>
              <a:t>axé sur les forces…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Habiliter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Possibilité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Force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Solution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Inviter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Futur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  <a:buClr>
                <a:srgbClr val="C0082B"/>
              </a:buClr>
              <a:buFont typeface="Wingdings" charset="2"/>
              <a:buChar char=""/>
            </a:pPr>
            <a:r>
              <a:rPr lang="fr-CA" dirty="0" smtClean="0">
                <a:solidFill>
                  <a:srgbClr val="000000"/>
                </a:solidFill>
                <a:latin typeface="Century Gothic"/>
              </a:rPr>
              <a:t> Faciliter</a:t>
            </a:r>
            <a:endParaRPr lang="fr-CA" sz="1200" b="1" dirty="0" smtClean="0">
              <a:solidFill>
                <a:srgbClr val="990099"/>
              </a:solidFill>
              <a:latin typeface="Courier New"/>
            </a:endParaRPr>
          </a:p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60500" y="406399"/>
            <a:ext cx="6807200" cy="1073915"/>
          </a:xfrm>
        </p:spPr>
        <p:txBody>
          <a:bodyPr wrap="square"/>
          <a:lstStyle/>
          <a:p>
            <a:r>
              <a:rPr lang="fr-CA" b="1" dirty="0" smtClean="0">
                <a:solidFill>
                  <a:srgbClr val="C0082B"/>
                </a:solidFill>
              </a:rPr>
              <a:t>Hypothèses relatives aux approches de la psychologie positive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12800" y="2459567"/>
            <a:ext cx="7366000" cy="3672800"/>
          </a:xfrm>
          <a:prstGeom prst="rect">
            <a:avLst/>
          </a:prstGeom>
          <a:noFill/>
          <a:ln w="38100" cmpd="sng">
            <a:solidFill>
              <a:srgbClr val="C0082B"/>
            </a:solidFill>
          </a:ln>
          <a:effectLst/>
        </p:spPr>
        <p:txBody>
          <a:bodyPr wrap="square" rtlCol="0">
            <a:spAutoFit/>
          </a:bodyPr>
          <a:lstStyle/>
          <a:p>
            <a:pPr marL="255588" indent="-255588">
              <a:spcBef>
                <a:spcPts val="1000"/>
              </a:spcBef>
              <a:buSzPct val="100000"/>
              <a:buFont typeface="Wingdings" charset="2"/>
              <a:buChar char="v"/>
            </a:pPr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Les gens ont en leur for intérieur les habiletés innées et les ressources personnelles qui leur permettent de choisir et de suivre la bonne voie et d’y rester </a:t>
            </a:r>
            <a:r>
              <a:rPr lang="fr-CA" sz="140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(Hamilton et Hamilton, 2004; Losier et Morrison, 2007)</a:t>
            </a:r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r>
              <a:rPr lang="en-US" sz="2400" dirty="0" smtClean="0">
                <a:latin typeface="Trebuchet MS"/>
                <a:cs typeface="Trebuchet MS"/>
              </a:rPr>
              <a:t> </a:t>
            </a:r>
          </a:p>
          <a:p>
            <a:pPr marL="255588" indent="-255588" algn="ctr"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latin typeface="Trebuchet MS"/>
                <a:cs typeface="Trebuchet MS"/>
              </a:rPr>
              <a:t>******</a:t>
            </a:r>
          </a:p>
          <a:p>
            <a:pPr marL="255588" indent="-255588">
              <a:spcBef>
                <a:spcPts val="1000"/>
              </a:spcBef>
              <a:buSzPct val="100000"/>
              <a:buFont typeface="Wingdings" charset="2"/>
              <a:buChar char="v"/>
            </a:pPr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L’autonomie et l’engagement sont des éléments à prendre en considération, car ils constituent des facteurs déterminants du développement ou changement positif </a:t>
            </a:r>
            <a:r>
              <a:rPr lang="fr-CA" sz="140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(CSPH, 2002; Deci et Ryan, 2007)</a:t>
            </a:r>
            <a:r>
              <a:rPr lang="fr-CA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r>
              <a:rPr lang="en-US" sz="2400" dirty="0" smtClean="0">
                <a:latin typeface="Trebuchet MS"/>
                <a:cs typeface="Trebuchet MS"/>
              </a:rPr>
              <a:t> </a:t>
            </a:r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90501" y="1442215"/>
            <a:ext cx="5778500" cy="461665"/>
          </a:xfrm>
          <a:prstGeom prst="rect">
            <a:avLst/>
          </a:prstGeom>
          <a:solidFill>
            <a:srgbClr val="C0082B"/>
          </a:solidFill>
          <a:ln w="38100" cmpd="sng">
            <a:solidFill>
              <a:schemeClr val="tx1"/>
            </a:solidFill>
            <a:prstDash val="solid"/>
          </a:ln>
          <a:effectLst>
            <a:outerShdw blurRad="50800" dist="1143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04800" y="1442215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FFFFFF"/>
                </a:solidFill>
                <a:latin typeface="Century Gothic"/>
              </a:rPr>
              <a:t>Changer notre paradigme</a:t>
            </a:r>
            <a:endParaRPr lang="fr-CA" sz="1200" b="1" dirty="0">
              <a:solidFill>
                <a:srgbClr val="990099"/>
              </a:solidFill>
              <a:latin typeface="Courier New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CURRENTROW}" val="10"/>
  <p:tag name="{FUSIONTAGCURRENTCOLUMN}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"/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87,1,1,[&lt;1,1,1,1,99&gt;])(SlideShape_88,6,8,[&lt;1,1,1,1,0&gt;&lt;2,2,2,2,0&gt;&lt;3,3,3,3,99&gt;&lt;4,4,4,4,-1&gt;&lt;5,5,5,6,0&gt;&lt;6,6,7,8,0&gt;])(NotesShape_91,1,1,[&lt;1,1,1,1,99&gt;])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7"/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8"/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92,1,1,[&lt;1,1,1,1,99&gt;])(SlideShape_96,6,6,[&lt;1,1,1,1,0&gt;&lt;2,2,2,2,0&gt;&lt;3,3,3,3,0&gt;&lt;4,4,4,4,0&gt;&lt;5,5,5,5,0&gt;&lt;6,6,6,6,0&gt;])(NotesShape_98,6,7,[&lt;1,1,1,1,0&gt;&lt;2,2,2,2,0&gt;&lt;3,3,3,3,78&gt;&lt;4,4,4,4,86&gt;&lt;5,5,5,6,0&gt;&lt;6,6,7,7,85&gt;])(NotesShape_99,1,1,[&lt;1,1,1,1,99&gt;])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2"/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6"/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"/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00,1,1,[&lt;1,1,1,1,0&gt;])(SlideShape_101,6,9,[&lt;1,1,1,1,99&gt;&lt;2,2,2,2,99&gt;&lt;3,3,3,3,99&gt;&lt;4,4,4,4,-1&gt;&lt;5,5,5,6,0&gt;&lt;6,6,7,9,0&gt;])(NotesShape_104,1,1,[&lt;1,1,1,1,99&gt;])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00"/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01"/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9"/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05,1,1,[&lt;1,1,1,1,100&gt;])(SlideShape_106,6,6,[&lt;1,1,1,1,0&gt;&lt;2,2,2,2,0&gt;&lt;3,3,3,3,0&gt;&lt;4,4,4,4,0&gt;&lt;5,5,5,5,99&gt;&lt;6,6,6,6,99&gt;])(NotesShape_109,1,1,[&lt;1,1,1,1,99&gt;])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05"/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06"/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10,1,1,[&lt;1,1,1,1,99&gt;])(SlideShape_111,6,8,[&lt;1,1,1,1,99&gt;&lt;2,2,2,2,99&gt;&lt;3,3,3,3,99&gt;&lt;4,4,4,4,-1&gt;&lt;5,5,5,6,0&gt;&lt;6,6,7,8,0&gt;])(NotesShape_115,1,1,[&lt;1,1,1,1,99&gt;])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0"/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1"/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2"/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16,1,1,[&lt;1,1,1,1,99&gt;])(SlideShape_117,6,6,[&lt;1,1,1,1,0&gt;&lt;2,2,2,2,0&gt;&lt;3,3,3,3,99&gt;&lt;4,4,4,4,99&gt;&lt;5,5,5,5,99&gt;&lt;6,6,6,6,99&gt;])(NotesShape_120,1,1,[&lt;1,1,1,1,99&gt;])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6"/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17"/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21,1,1,[&lt;1,1,1,1,100&gt;])(SlideShape_122,5,5,[&lt;1,1,1,1,99&gt;&lt;2,2,2,2,99&gt;&lt;3,3,3,3,92&gt;&lt;4,4,4,4,0&gt;&lt;5,5,5,5,92&gt;])(NotesShape_125,1,1,[&lt;1,1,1,1,99&gt;])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1"/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2"/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26,1,1,[&lt;1,1,1,1,0&gt;])(SlideShape_127,5,5,[&lt;1,1,1,1,100&gt;&lt;2,2,2,2,0&gt;&lt;3,3,3,3,0&gt;&lt;4,4,4,4,0&gt;&lt;5,5,5,5,0&gt;])(SlideShape_129,6,6,[&lt;1,1,1,1,0&gt;&lt;2,2,2,2,100&gt;&lt;3,3,3,3,100&gt;&lt;4,4,4,4,0&gt;&lt;5,5,5,5,100&gt;&lt;6,6,6,6,100&gt;])(SlideShape_130,2,2,[&lt;1,1,1,1,0&gt;&lt;2,2,2,2,0&gt;])(NotesShape_133,1,1,[&lt;1,1,1,1,99&gt;])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6"/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7"/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8"/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29"/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0"/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34,2,2,[&lt;1,1,1,1,99&gt;&lt;2,2,2,2,0&gt;])(SlideShape_135,3,3,[&lt;1,1,1,1,0&gt;&lt;2,2,2,2,0&gt;&lt;3,3,3,3,0&gt;])(NotesShape_138,1,1,[&lt;1,1,1,1,99&gt;])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4"/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5"/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3,1,1,[&lt;1,1,1,1,0&gt;])(SlideShape_15,7,7,[&lt;1,1,1,1,0&gt;&lt;2,2,2,2,100&gt;&lt;3,3,3,3,100&gt;&lt;4,4,4,4,0&gt;&lt;5,5,5,5,0&gt;&lt;6,6,6,6,0&gt;&lt;7,7,7,7,0&gt;])(SlideShape_17,7,7,[&lt;1,1,1,1,0&gt;&lt;2,2,2,2,100&gt;&lt;3,3,3,3,0&gt;&lt;4,4,4,4,0&gt;&lt;5,5,5,5,0&gt;&lt;6,6,6,6,0&gt;&lt;7,7,7,7,0&gt;])(NotesShape_20,1,1,[&lt;1,1,1,1,99&gt;])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39,1,1,[&lt;1,1,1,1,100&gt;])(SlideShape_140,1,1,[&lt;1,1,1,1,0&gt;])(SlideShape_142,1,1,[&lt;1,1,1,1,0&gt;])(SlideShape_144,1,1,[&lt;1,1,1,1,99&gt;])(SlideShape_146,1,1,[&lt;1,1,1,1,99&gt;])(SlideShape_148,1,1,[&lt;1,1,1,1,99&gt;])(SlideShape_150,2,2,[&lt;1,1,1,1,0&gt;&lt;2,2,2,2,100&gt;])(SlideShape_152,1,1,[&lt;1,1,1,1,99&gt;])(SlideShape_153,2,2,[&lt;1,1,1,1,0&gt;&lt;2,2,2,2,100&gt;])(NotesShape_157,1,1,[&lt;1,1,1,1,99&gt;])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9"/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0"/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1"/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2"/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3"/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4"/>
  <p:tag name="NUM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5"/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"/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6"/>
  <p:tag name="NUM" val="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7"/>
  <p:tag name="NUM" val="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8"/>
  <p:tag name="NUM" val="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9"/>
  <p:tag name="NUM" val="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0"/>
  <p:tag name="NUM" val="1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1"/>
  <p:tag name="NUM" val="1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2"/>
  <p:tag name="NUM" val="1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3"/>
  <p:tag name="NUM" val="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4"/>
  <p:tag name="NUM" val="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"/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5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58,5,5,[&lt;1,1,1,1,0&gt;&lt;2,2,2,2,0&gt;&lt;3,3,3,3,0&gt;&lt;4,4,4,4,0&gt;&lt;5,5,5,5,0&gt;])(SlideShape_159,1,1,[&lt;1,1,1,1,100&gt;])(NotesShape_162,1,1,[&lt;1,1,1,1,99&gt;])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8"/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9"/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63,1,1,[&lt;1,1,1,1,0&gt;])(SlideShape_164,7,7,[&lt;1,1,1,1,0&gt;&lt;2,2,2,2,0&gt;&lt;3,3,3,3,0&gt;&lt;4,4,4,4,0&gt;&lt;5,5,5,5,0&gt;&lt;6,6,6,6,0&gt;&lt;7,7,7,7,0&gt;])(NotesShape_167,1,1,[&lt;1,1,1,1,99&gt;])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3"/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5"/>
  <p:tag name="NUM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4"/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6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68,1,1,[&lt;1,1,1,1,0&gt;])(SlideShape_169,1,1,[&lt;1,1,1,1,0&gt;])(SlideShape_170_r1_c1,1,1,[&lt;1,1,1,1,100&gt;])(SlideShape_170_r1_c2,1,1,[&lt;1,1,1,1,0&gt;])(SlideShape_170_r2_c1,1,1,[&lt;1,1,1,1,-1&gt;])(SlideShape_170_r2_c2,1,1,[&lt;1,1,1,1,99&gt;])(SlideShape_170_r3_c1,1,1,[&lt;1,1,1,1,-1&gt;])(SlideShape_170_r3_c2,1,1,[&lt;1,1,1,1,99&gt;])(SlideShape_170_r4_c1,1,1,[&lt;1,1,1,1,-1&gt;])(SlideShape_170_r4_c2,1,1,[&lt;1,1,1,1,99&gt;])(SlideShape_170_r5_c1,1,1,[&lt;1,1,1,1,-1&gt;])(SlideShape_170_r5_c2,1,1,[&lt;1,1,1,1,99&gt;])(SlideShape_170_r6_c1,1,1,[&lt;1,1,1,1,-1&gt;])(SlideShape_170_r6_c2,1,1,[&lt;1,1,1,1,99&gt;])(SlideShape_170_r7_c1,1,1,[&lt;1,1,1,1,-1&gt;])(SlideShape_170_r7_c2,1,1,[&lt;1,1,1,1,99&gt;])(SlideShape_170_r8_c1,1,1,[&lt;1,1,1,1,-1&gt;])(SlideShape_170_r8_c2,1,1,[&lt;1,1,1,1,99&gt;])(SlideShape_170_r9_c1,1,1,[&lt;1,1,1,1,-1&gt;])(SlideShape_170_r9_c2,1,1,[&lt;1,1,1,1,99&gt;])(SlideShape_170_r10_c1,1,1,[&lt;1,1,1,1,-1&gt;])(SlideShape_170_r10_c2,1,1,[&lt;1,1,1,1,99&gt;])(NotesShape_173,1,1,[&lt;1,1,1,1,99&gt;])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8"/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9"/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70"/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1,1,1,[&lt;1,1,1,1,0&gt;])(SlideShape_2,4,2,[&lt;1,2,1,1,100&gt;&lt;3,4,2,2,80&gt;])(SlideShape_3,1,1,[&lt;1,1,1,1,0&gt;])(NotesShape_6,1,1,[&lt;1,1,1,1,99&gt;])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6"/>
  <p:tag name="NUM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7"/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21,1,1,[&lt;1,1,1,1,78&gt;])(SlideShape_23,7,7,[&lt;1,1,1,1,0&gt;&lt;2,2,2,2,100&gt;&lt;3,3,3,3,0&gt;&lt;4,4,4,4,0&gt;&lt;5,5,5,5,0&gt;&lt;6,6,6,6,0&gt;&lt;7,7,7,7,0&gt;])(SlideShape_25,7,7,[&lt;1,1,1,1,76&gt;&lt;2,2,2,2,100&gt;&lt;3,3,3,3,0&gt;&lt;4,4,4,4,0&gt;&lt;5,5,5,5,0&gt;&lt;6,6,6,6,0&gt;&lt;7,7,7,7,0&gt;])(NotesShape_28,1,1,[&lt;1,1,1,1,99&gt;])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1"/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2"/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3"/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4"/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"/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5"/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29,1,1,[&lt;1,1,1,1,0&gt;])(SlideShape_30,2,2,[&lt;1,1,1,1,91&gt;&lt;2,2,2,2,79&gt;])(NotesShape_34,1,1,[&lt;1,1,1,1,99&gt;])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9"/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0"/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1"/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"/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35,1,1,[&lt;1,1,1,1,0&gt;])(SlideShape_36,3,3,[&lt;1,1,1,1,98&gt;&lt;2,2,2,2,98&gt;&lt;3,3,3,3,0&gt;])(NotesShape_39,1,1,[&lt;1,1,1,1,99&gt;])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5"/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6"/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41,1,1,[&lt;1,1,1,1,100&gt;])(SlideShape_42,1,1,[&lt;1,1,1,1,0&gt;])(SlideShape_43,1,1,[&lt;1,1,1,1,0&gt;])(SlideShape_44,1,1,[&lt;1,1,1,1,100&gt;])(SlideShape_45,1,1,[&lt;1,1,1,1,0&gt;])(SlideShape_46,1,1,[&lt;1,1,1,1,0&gt;])(SlideShape_47,1,1,[&lt;1,1,1,1,0&gt;])(SlideShape_48,1,1,[&lt;1,1,1,1,100&gt;])(SlideShape_49,1,1,[&lt;1,1,1,1,0&gt;])(SlideShape_50,1,1,[&lt;1,1,1,1,99&gt;])(NotesShape_53,1,1,[&lt;1,1,1,1,99&gt;])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0"/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1"/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"/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2"/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3"/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4"/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5"/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6"/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7"/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8"/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9"/>
  <p:tag name="NUM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0"/>
  <p:tag name="NUM" val="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54,1,1,[&lt;1,1,1,1,0&gt;])(SlideShape_58,9,9,[&lt;1,1,1,1,0&gt;&lt;2,2,2,2,99&gt;&lt;3,3,3,3,0&gt;&lt;4,4,4,4,0&gt;&lt;5,5,5,5,100&gt;&lt;6,6,6,6,100&gt;&lt;7,7,7,7,0&gt;&lt;8,8,8,8,100&gt;&lt;9,9,9,9,0&gt;])(SlideShape_59,9,9,[&lt;1,1,1,1,100&gt;&lt;2,2,2,2,100&gt;&lt;3,3,3,3,100&gt;&lt;4,4,4,4,0&gt;&lt;5,5,5,5,100&gt;&lt;6,6,6,6,100&gt;&lt;7,7,7,7,0&gt;&lt;8,8,8,8,100&gt;&lt;9,9,9,9,100&gt;])(NotesShape_62,1,1,[&lt;1,1,1,1,99&gt;])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4"/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5"/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6"/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7"/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8"/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59"/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63,1,1,[&lt;1,1,1,1,99&gt;])(SlideShape_64,3,3,[&lt;1,1,1,1,99&gt;&lt;2,2,2,2,-1&gt;&lt;3,3,3,3,99&gt;])(SlideShape_66,1,1,[&lt;1,1,1,1,99&gt;])(NotesShape_69,1,1,[&lt;1,1,1,1,99&gt;])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63"/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64"/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65"/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66"/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70,1,1,[&lt;1,1,1,1,100&gt;])(SlideShape_71,3,3,[&lt;1,1,1,1,0&gt;&lt;2,2,2,2,-1&gt;&lt;3,3,3,3,91&gt;])(SlideShape_73,1,1,[&lt;1,1,1,1,100&gt;])(NotesShape_76,1,1,[&lt;1,1,1,1,99&gt;])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0"/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1"/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2"/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3"/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NotesShape_80,1,1,[&lt;1,1,1,1,99&gt;])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77"/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7,1,1,[&lt;1,1,1,1,100&gt;])(SlideShape_8,3,3,[&lt;1,1,1,1,0&gt;&lt;2,2,2,2,0&gt;&lt;3,3,3,3,100&gt;])(NotesShape_12,1,1,[&lt;1,1,1,1,99&gt;])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LIDEMAPPINGINFO}" val="{(SlideShape_81,1,1,[&lt;1,1,1,1,99&gt;])(SlideShape_82,3,3,[&lt;1,1,1,1,99&gt;&lt;2,2,2,2,99&gt;&lt;3,3,3,3,99&gt;])(NotesShape_86,1,1,[&lt;1,1,1,1,99&gt;])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1"/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2"/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3"/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86"/>
</p:tagLst>
</file>

<file path=ppt/theme/theme1.xml><?xml version="1.0" encoding="utf-8"?>
<a:theme xmlns:a="http://schemas.openxmlformats.org/drawingml/2006/main" name="Plaza">
  <a:themeElements>
    <a:clrScheme name="FSEAP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C0082B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C0082B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5482</TotalTime>
  <Words>1471</Words>
  <Application>Microsoft Office PowerPoint</Application>
  <PresentationFormat>On-screen Show (4:3)</PresentationFormat>
  <Paragraphs>255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Plaza</vt:lpstr>
      <vt:lpstr>Santé psychologique et changement organisationnel</vt:lpstr>
      <vt:lpstr>Aperçu de la séance</vt:lpstr>
      <vt:lpstr>Reconnaître les préoccupations organisationnelles</vt:lpstr>
      <vt:lpstr>Reconnaître les priorités organisationnelles</vt:lpstr>
      <vt:lpstr>Approches de la psychologie positive</vt:lpstr>
      <vt:lpstr>Approche de la psychologie positive dans le milieu de travail</vt:lpstr>
      <vt:lpstr>Slide 7</vt:lpstr>
      <vt:lpstr>Mettre l’accent sur les forces</vt:lpstr>
      <vt:lpstr>Hypothèses relatives aux approches de la psychologie positive</vt:lpstr>
      <vt:lpstr>Hypothèses relatives aux approches de la psychologie positive</vt:lpstr>
      <vt:lpstr>Slide 11</vt:lpstr>
      <vt:lpstr>Qu’est-ce que la santé psychologique?</vt:lpstr>
      <vt:lpstr>Besoins en matière de santé psychologique</vt:lpstr>
      <vt:lpstr>Réciprocité et relations</vt:lpstr>
      <vt:lpstr>Besoin en matière de compétence</vt:lpstr>
      <vt:lpstr>Auto-efficacité</vt:lpstr>
      <vt:lpstr>Besoin en matière de soutien à l’autonomie</vt:lpstr>
      <vt:lpstr>Avantages de la santé psychologique en milieu de travail</vt:lpstr>
      <vt:lpstr>Besoins en matière de santé psychologique</vt:lpstr>
      <vt:lpstr>Réfléchir au sujet de la santé psychologique</vt:lpstr>
      <vt:lpstr>Stades du changement Comment voyons-nous le processus de changement positif?</vt:lpstr>
      <vt:lpstr>Stades du changement</vt:lpstr>
      <vt:lpstr>Stades du changement</vt:lpstr>
      <vt:lpstr>Les arguments en faveur du mieux-être dans le milieu de travail</vt:lpstr>
      <vt:lpstr>RCI</vt:lpstr>
    </vt:vector>
  </TitlesOfParts>
  <Company>William Morrison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Kelsey Forde</dc:creator>
  <cp:lastModifiedBy>Bonnie Fulton</cp:lastModifiedBy>
  <cp:revision>160</cp:revision>
  <cp:lastPrinted>2012-10-24T12:13:09Z</cp:lastPrinted>
  <dcterms:created xsi:type="dcterms:W3CDTF">2012-10-24T12:11:55Z</dcterms:created>
  <dcterms:modified xsi:type="dcterms:W3CDTF">2013-11-04T20:31:08Z</dcterms:modified>
</cp:coreProperties>
</file>