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9" r:id="rId4"/>
    <p:sldId id="264" r:id="rId5"/>
    <p:sldId id="265" r:id="rId6"/>
    <p:sldId id="263" r:id="rId7"/>
    <p:sldId id="257" r:id="rId8"/>
    <p:sldId id="258" r:id="rId9"/>
    <p:sldId id="267" r:id="rId10"/>
    <p:sldId id="268" r:id="rId11"/>
    <p:sldId id="269" r:id="rId12"/>
    <p:sldId id="270" r:id="rId13"/>
    <p:sldId id="271" r:id="rId14"/>
    <p:sldId id="261" r:id="rId15"/>
    <p:sldId id="262" r:id="rId16"/>
    <p:sldId id="275" r:id="rId17"/>
    <p:sldId id="272"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77" d="100"/>
          <a:sy n="77" d="100"/>
        </p:scale>
        <p:origin x="-1056"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4239E-FCCD-48F1-BE6F-DD8B2D22EAE9}" type="doc">
      <dgm:prSet loTypeId="urn:microsoft.com/office/officeart/2005/8/layout/bProcess4" loCatId="process" qsTypeId="urn:microsoft.com/office/officeart/2005/8/quickstyle/simple3" qsCatId="simple" csTypeId="urn:microsoft.com/office/officeart/2005/8/colors/accent1_4" csCatId="accent1" phldr="1"/>
      <dgm:spPr/>
    </dgm:pt>
    <dgm:pt modelId="{5DAA5BC5-66CD-4F3D-B61B-8944B1AE694F}">
      <dgm:prSet phldrT="[Text]" custT="1"/>
      <dgm:spPr/>
      <dgm:t>
        <a:bodyPr vert="horz"/>
        <a:lstStyle/>
        <a:p>
          <a:pPr>
            <a:spcAft>
              <a:spcPts val="1200"/>
            </a:spcAft>
          </a:pPr>
          <a:r>
            <a:rPr lang="en-CA" sz="1600" b="1" dirty="0" smtClean="0"/>
            <a:t>Wellness Seminar </a:t>
          </a:r>
          <a:r>
            <a:rPr lang="en-CA" sz="1600" b="0" dirty="0" smtClean="0"/>
            <a:t>C</a:t>
          </a:r>
          <a:r>
            <a:rPr lang="en-CA" sz="1400" dirty="0" smtClean="0"/>
            <a:t>onsultation health care &amp; wellness stakeholders</a:t>
          </a:r>
        </a:p>
        <a:p>
          <a:pPr>
            <a:spcAft>
              <a:spcPts val="1200"/>
            </a:spcAft>
          </a:pPr>
          <a:r>
            <a:rPr lang="en-CA" sz="1400" dirty="0" smtClean="0"/>
            <a:t>June 2010 </a:t>
          </a:r>
          <a:endParaRPr lang="en-CA" sz="1400" dirty="0"/>
        </a:p>
      </dgm:t>
    </dgm:pt>
    <dgm:pt modelId="{1BB20ABA-5937-4496-9235-01AC7F7EFEDB}" type="parTrans" cxnId="{2601F296-81BD-4618-A05F-348AB857F8CC}">
      <dgm:prSet/>
      <dgm:spPr/>
      <dgm:t>
        <a:bodyPr/>
        <a:lstStyle/>
        <a:p>
          <a:endParaRPr lang="en-CA"/>
        </a:p>
      </dgm:t>
    </dgm:pt>
    <dgm:pt modelId="{251D0C5A-87A0-4CB1-9693-98F938506607}" type="sibTrans" cxnId="{2601F296-81BD-4618-A05F-348AB857F8CC}">
      <dgm:prSet/>
      <dgm:spPr/>
      <dgm:t>
        <a:bodyPr/>
        <a:lstStyle/>
        <a:p>
          <a:endParaRPr lang="en-CA"/>
        </a:p>
      </dgm:t>
    </dgm:pt>
    <dgm:pt modelId="{9D7C2612-F09D-404B-BAB1-AF0D4AA9AE19}">
      <dgm:prSet phldrT="[Text]" custT="1"/>
      <dgm:spPr/>
      <dgm:t>
        <a:bodyPr vert="horz"/>
        <a:lstStyle/>
        <a:p>
          <a:pPr>
            <a:spcAft>
              <a:spcPts val="1200"/>
            </a:spcAft>
          </a:pPr>
          <a:r>
            <a:rPr lang="en-CA" sz="1600" dirty="0" smtClean="0"/>
            <a:t>Creation of </a:t>
          </a:r>
          <a:r>
            <a:rPr lang="en-CA" sz="1600" b="1" dirty="0" smtClean="0"/>
            <a:t>Wellness Network</a:t>
          </a:r>
        </a:p>
        <a:p>
          <a:pPr>
            <a:spcAft>
              <a:spcPts val="1200"/>
            </a:spcAft>
          </a:pPr>
          <a:r>
            <a:rPr lang="en-CA" sz="1400" b="1" dirty="0" smtClean="0"/>
            <a:t>HEPAC Call for Interest</a:t>
          </a:r>
        </a:p>
        <a:p>
          <a:pPr>
            <a:spcAft>
              <a:spcPts val="1200"/>
            </a:spcAft>
          </a:pPr>
          <a:r>
            <a:rPr lang="en-CA" sz="1400" dirty="0" smtClean="0"/>
            <a:t>June 2010</a:t>
          </a:r>
          <a:endParaRPr lang="en-CA" sz="1400" dirty="0"/>
        </a:p>
      </dgm:t>
    </dgm:pt>
    <dgm:pt modelId="{5ADE546C-DFDD-4FE0-9852-676927EC5723}" type="parTrans" cxnId="{533267B2-5D6C-4AE1-BA3C-9AB97D733B6B}">
      <dgm:prSet/>
      <dgm:spPr/>
      <dgm:t>
        <a:bodyPr/>
        <a:lstStyle/>
        <a:p>
          <a:endParaRPr lang="en-CA"/>
        </a:p>
      </dgm:t>
    </dgm:pt>
    <dgm:pt modelId="{CD82A3FA-B7B3-4F55-9EF5-E5539804E2A0}" type="sibTrans" cxnId="{533267B2-5D6C-4AE1-BA3C-9AB97D733B6B}">
      <dgm:prSet/>
      <dgm:spPr/>
      <dgm:t>
        <a:bodyPr/>
        <a:lstStyle/>
        <a:p>
          <a:endParaRPr lang="en-CA"/>
        </a:p>
      </dgm:t>
    </dgm:pt>
    <dgm:pt modelId="{67A8BBB2-B7CB-4B5B-BCE2-2065B7E00CAD}">
      <dgm:prSet phldrT="[Text]" custT="1"/>
      <dgm:spPr/>
      <dgm:t>
        <a:bodyPr vert="horz"/>
        <a:lstStyle/>
        <a:p>
          <a:pPr marL="0" marR="0" indent="0" defTabSz="711200" eaLnBrk="1" fontAlgn="auto" latinLnBrk="0" hangingPunct="1">
            <a:lnSpc>
              <a:spcPct val="90000"/>
            </a:lnSpc>
            <a:spcBef>
              <a:spcPts val="600"/>
            </a:spcBef>
            <a:spcAft>
              <a:spcPts val="600"/>
            </a:spcAft>
            <a:buClrTx/>
            <a:buSzTx/>
            <a:buFontTx/>
            <a:buNone/>
            <a:tabLst/>
            <a:defRPr/>
          </a:pPr>
          <a:r>
            <a:rPr lang="en-CA" sz="1400" dirty="0" smtClean="0"/>
            <a:t>Wellness Profiles</a:t>
          </a:r>
        </a:p>
        <a:p>
          <a:pPr marL="0" marR="0" indent="0" defTabSz="711200" eaLnBrk="1" fontAlgn="auto" latinLnBrk="0" hangingPunct="1">
            <a:lnSpc>
              <a:spcPct val="90000"/>
            </a:lnSpc>
            <a:spcBef>
              <a:spcPts val="600"/>
            </a:spcBef>
            <a:spcAft>
              <a:spcPts val="600"/>
            </a:spcAft>
            <a:buClrTx/>
            <a:buSzTx/>
            <a:buFontTx/>
            <a:buNone/>
            <a:tabLst/>
            <a:defRPr/>
          </a:pPr>
          <a:r>
            <a:rPr lang="en-CA" sz="1400" b="1" dirty="0" smtClean="0"/>
            <a:t>5 COMMUNITY Presentations</a:t>
          </a:r>
        </a:p>
        <a:p>
          <a:pPr marL="0" marR="0" indent="0" defTabSz="711200" eaLnBrk="1" fontAlgn="auto" latinLnBrk="0" hangingPunct="1">
            <a:lnSpc>
              <a:spcPct val="90000"/>
            </a:lnSpc>
            <a:spcBef>
              <a:spcPts val="600"/>
            </a:spcBef>
            <a:spcAft>
              <a:spcPts val="600"/>
            </a:spcAft>
            <a:buClrTx/>
            <a:buSzTx/>
            <a:buFontTx/>
            <a:buNone/>
            <a:tabLst/>
            <a:defRPr/>
          </a:pPr>
          <a:endParaRPr lang="en-CA" sz="1400" dirty="0" smtClean="0"/>
        </a:p>
        <a:p>
          <a:pPr marL="0" marR="0" indent="0" defTabSz="711200" eaLnBrk="1" fontAlgn="auto" latinLnBrk="0" hangingPunct="1">
            <a:lnSpc>
              <a:spcPct val="90000"/>
            </a:lnSpc>
            <a:spcBef>
              <a:spcPts val="600"/>
            </a:spcBef>
            <a:spcAft>
              <a:spcPts val="600"/>
            </a:spcAft>
            <a:buClrTx/>
            <a:buSzTx/>
            <a:buFontTx/>
            <a:buNone/>
            <a:tabLst/>
            <a:defRPr/>
          </a:pPr>
          <a:r>
            <a:rPr lang="en-CA" sz="1400" dirty="0" smtClean="0"/>
            <a:t>February 2011</a:t>
          </a:r>
          <a:endParaRPr lang="en-CA" sz="1400" dirty="0"/>
        </a:p>
      </dgm:t>
    </dgm:pt>
    <dgm:pt modelId="{EEC0B005-2499-4498-BE21-DE7E3C47059F}" type="parTrans" cxnId="{AC5D88AA-BE23-40C8-83CD-7FBB6FF28015}">
      <dgm:prSet/>
      <dgm:spPr/>
      <dgm:t>
        <a:bodyPr/>
        <a:lstStyle/>
        <a:p>
          <a:endParaRPr lang="en-CA"/>
        </a:p>
      </dgm:t>
    </dgm:pt>
    <dgm:pt modelId="{FD0870B8-A50B-4740-89F5-3AA2CB942445}" type="sibTrans" cxnId="{AC5D88AA-BE23-40C8-83CD-7FBB6FF28015}">
      <dgm:prSet/>
      <dgm:spPr/>
      <dgm:t>
        <a:bodyPr/>
        <a:lstStyle/>
        <a:p>
          <a:endParaRPr lang="en-CA"/>
        </a:p>
      </dgm:t>
    </dgm:pt>
    <dgm:pt modelId="{A03FCDFC-04F6-485D-9C41-49B9DD524369}">
      <dgm:prSet phldrT="[Text]" custT="1"/>
      <dgm:spPr/>
      <dgm:t>
        <a:bodyPr vert="horz"/>
        <a:lstStyle/>
        <a:p>
          <a:pPr marL="0" marR="0" indent="0" defTabSz="914400" eaLnBrk="1" fontAlgn="auto" latinLnBrk="0" hangingPunct="1">
            <a:lnSpc>
              <a:spcPct val="100000"/>
            </a:lnSpc>
            <a:spcBef>
              <a:spcPts val="0"/>
            </a:spcBef>
            <a:spcAft>
              <a:spcPts val="1200"/>
            </a:spcAft>
            <a:buClrTx/>
            <a:buSzTx/>
            <a:buFontTx/>
            <a:buNone/>
            <a:tabLst/>
            <a:defRPr/>
          </a:pPr>
          <a:r>
            <a:rPr lang="en-CA" sz="1600" b="1" dirty="0" smtClean="0"/>
            <a:t>Partnership building </a:t>
          </a:r>
          <a:r>
            <a:rPr lang="en-CA" sz="1500" b="0" dirty="0" smtClean="0"/>
            <a:t>C</a:t>
          </a:r>
          <a:r>
            <a:rPr lang="en-CA" sz="1400" dirty="0" smtClean="0"/>
            <a:t>ommunity activities</a:t>
          </a:r>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 June 2011</a:t>
          </a:r>
        </a:p>
      </dgm:t>
    </dgm:pt>
    <dgm:pt modelId="{A45826E4-B12E-4E94-9945-CE4B977015B3}" type="parTrans" cxnId="{C600ED97-5DD9-4E9C-B313-B317807ED347}">
      <dgm:prSet/>
      <dgm:spPr/>
      <dgm:t>
        <a:bodyPr/>
        <a:lstStyle/>
        <a:p>
          <a:endParaRPr lang="en-CA"/>
        </a:p>
      </dgm:t>
    </dgm:pt>
    <dgm:pt modelId="{6A9066DA-4ABB-443A-BAC0-414307FD78FB}" type="sibTrans" cxnId="{C600ED97-5DD9-4E9C-B313-B317807ED347}">
      <dgm:prSet/>
      <dgm:spPr/>
      <dgm:t>
        <a:bodyPr/>
        <a:lstStyle/>
        <a:p>
          <a:endParaRPr lang="en-CA"/>
        </a:p>
      </dgm:t>
    </dgm:pt>
    <dgm:pt modelId="{279DC46B-F465-4E1F-B12A-3DC04965202A}">
      <dgm:prSet phldrT="[Text]" custT="1"/>
      <dgm:spPr/>
      <dgm:t>
        <a:bodyPr vert="horz"/>
        <a:lstStyle/>
        <a:p>
          <a:pPr marL="0" marR="0" indent="0" defTabSz="711200" eaLnBrk="1" fontAlgn="auto" latinLnBrk="0" hangingPunct="1">
            <a:lnSpc>
              <a:spcPct val="90000"/>
            </a:lnSpc>
            <a:spcBef>
              <a:spcPts val="600"/>
            </a:spcBef>
            <a:spcAft>
              <a:spcPts val="600"/>
            </a:spcAft>
            <a:buClrTx/>
            <a:buSzTx/>
            <a:buFontTx/>
            <a:buNone/>
            <a:tabLst/>
            <a:defRPr/>
          </a:pPr>
          <a:endParaRPr lang="en-CA" sz="1600" b="1"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b="1"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b="1"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b="1"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b="1"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b="1" dirty="0" smtClean="0"/>
        </a:p>
        <a:p>
          <a:pPr marL="0" marR="0" indent="0" defTabSz="914400" eaLnBrk="1" fontAlgn="auto" latinLnBrk="0" hangingPunct="1">
            <a:lnSpc>
              <a:spcPct val="100000"/>
            </a:lnSpc>
            <a:spcBef>
              <a:spcPts val="0"/>
            </a:spcBef>
            <a:spcAft>
              <a:spcPts val="1200"/>
            </a:spcAft>
            <a:buClrTx/>
            <a:buSzTx/>
            <a:buFontTx/>
            <a:buNone/>
            <a:tabLst/>
            <a:defRPr/>
          </a:pPr>
          <a:r>
            <a:rPr lang="en-CA" sz="1400" b="1" dirty="0" smtClean="0"/>
            <a:t>HEPAC Wellness Consultant </a:t>
          </a:r>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Partnerships &amp; Community Engagement</a:t>
          </a:r>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Sept. &amp; December  2010</a:t>
          </a:r>
        </a:p>
        <a:p>
          <a:pPr marL="0" marR="0" indent="0" defTabSz="914400" eaLnBrk="1" fontAlgn="auto" latinLnBrk="0" hangingPunct="1">
            <a:lnSpc>
              <a:spcPct val="100000"/>
            </a:lnSpc>
            <a:spcBef>
              <a:spcPts val="0"/>
            </a:spcBef>
            <a:spcAft>
              <a:spcPts val="1200"/>
            </a:spcAft>
            <a:buClrTx/>
            <a:buSzTx/>
            <a:buFontTx/>
            <a:buNone/>
            <a:tabLst/>
            <a:defRPr/>
          </a:pPr>
          <a:endParaRPr lang="en-CA" sz="1400"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dirty="0" smtClean="0"/>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 </a:t>
          </a:r>
        </a:p>
        <a:p>
          <a:pPr marL="0" marR="0" indent="0" defTabSz="914400" eaLnBrk="1" fontAlgn="auto" latinLnBrk="0" hangingPunct="1">
            <a:lnSpc>
              <a:spcPct val="100000"/>
            </a:lnSpc>
            <a:spcBef>
              <a:spcPts val="0"/>
            </a:spcBef>
            <a:spcAft>
              <a:spcPts val="1200"/>
            </a:spcAft>
            <a:buClrTx/>
            <a:buSzTx/>
            <a:buFontTx/>
            <a:buNone/>
            <a:tabLst/>
            <a:defRPr/>
          </a:pPr>
          <a:endParaRPr lang="en-CA" sz="1400"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dirty="0" smtClean="0"/>
        </a:p>
        <a:p>
          <a:pPr marL="0" marR="0" indent="0" defTabSz="914400" eaLnBrk="1" fontAlgn="auto" latinLnBrk="0" hangingPunct="1">
            <a:lnSpc>
              <a:spcPct val="100000"/>
            </a:lnSpc>
            <a:spcBef>
              <a:spcPts val="0"/>
            </a:spcBef>
            <a:spcAft>
              <a:spcPts val="1200"/>
            </a:spcAft>
            <a:buClrTx/>
            <a:buSzTx/>
            <a:buFontTx/>
            <a:buNone/>
            <a:tabLst/>
            <a:defRPr/>
          </a:pPr>
          <a:endParaRPr lang="en-CA" sz="1400" dirty="0" smtClean="0"/>
        </a:p>
      </dgm:t>
    </dgm:pt>
    <dgm:pt modelId="{7E9D5776-E26E-454A-BDDC-8D772AF62552}" type="parTrans" cxnId="{E0295EE4-720D-4025-B3E6-77E73DA80332}">
      <dgm:prSet/>
      <dgm:spPr/>
      <dgm:t>
        <a:bodyPr/>
        <a:lstStyle/>
        <a:p>
          <a:endParaRPr lang="en-CA"/>
        </a:p>
      </dgm:t>
    </dgm:pt>
    <dgm:pt modelId="{CCF27D9A-4AC3-4926-9E8E-F9EE201A4DB0}" type="sibTrans" cxnId="{E0295EE4-720D-4025-B3E6-77E73DA80332}">
      <dgm:prSet/>
      <dgm:spPr/>
      <dgm:t>
        <a:bodyPr/>
        <a:lstStyle/>
        <a:p>
          <a:endParaRPr lang="en-CA"/>
        </a:p>
      </dgm:t>
    </dgm:pt>
    <dgm:pt modelId="{3832688A-6EF2-4C8B-B2DA-BC1A9E87150A}">
      <dgm:prSet phldrT="[Text]" custT="1"/>
      <dgm:spPr/>
      <dgm:t>
        <a:bodyPr vert="horz"/>
        <a:lstStyle/>
        <a:p>
          <a:pPr marL="0" marR="0" indent="0" defTabSz="711200" eaLnBrk="1" fontAlgn="auto" latinLnBrk="0" hangingPunct="1">
            <a:lnSpc>
              <a:spcPct val="90000"/>
            </a:lnSpc>
            <a:spcBef>
              <a:spcPts val="600"/>
            </a:spcBef>
            <a:spcAft>
              <a:spcPts val="600"/>
            </a:spcAft>
            <a:buClrTx/>
            <a:buSzTx/>
            <a:buFontTx/>
            <a:buNone/>
            <a:tabLst/>
            <a:defRPr/>
          </a:pPr>
          <a:endParaRPr lang="en-CA" sz="1600" b="1" dirty="0" smtClean="0"/>
        </a:p>
        <a:p>
          <a:pPr marL="0" marR="0" indent="0" defTabSz="711200" eaLnBrk="1" fontAlgn="auto" latinLnBrk="0" hangingPunct="1">
            <a:lnSpc>
              <a:spcPct val="90000"/>
            </a:lnSpc>
            <a:spcBef>
              <a:spcPts val="600"/>
            </a:spcBef>
            <a:spcAft>
              <a:spcPts val="600"/>
            </a:spcAft>
            <a:buClrTx/>
            <a:buSzTx/>
            <a:buFontTx/>
            <a:buNone/>
            <a:tabLst/>
            <a:defRPr/>
          </a:pPr>
          <a:r>
            <a:rPr lang="en-CA" sz="1600" b="1" dirty="0" smtClean="0"/>
            <a:t>Defined who we are</a:t>
          </a:r>
        </a:p>
        <a:p>
          <a:pPr defTabSz="711200">
            <a:lnSpc>
              <a:spcPct val="90000"/>
            </a:lnSpc>
            <a:spcBef>
              <a:spcPts val="600"/>
            </a:spcBef>
            <a:spcAft>
              <a:spcPts val="600"/>
            </a:spcAft>
          </a:pPr>
          <a:r>
            <a:rPr lang="en-CA" sz="1400" spc="0" baseline="0" dirty="0" smtClean="0"/>
            <a:t>Vision / mission / objectives </a:t>
          </a:r>
        </a:p>
        <a:p>
          <a:pPr defTabSz="711200">
            <a:lnSpc>
              <a:spcPct val="90000"/>
            </a:lnSpc>
            <a:spcBef>
              <a:spcPts val="600"/>
            </a:spcBef>
            <a:spcAft>
              <a:spcPts val="600"/>
            </a:spcAft>
          </a:pPr>
          <a:r>
            <a:rPr lang="en-CA" sz="1400" spc="0" baseline="0" dirty="0" smtClean="0"/>
            <a:t>December 2011</a:t>
          </a:r>
        </a:p>
        <a:p>
          <a:pPr marL="0" marR="0" indent="0" defTabSz="914400" eaLnBrk="1" fontAlgn="auto" latinLnBrk="0" hangingPunct="1">
            <a:lnSpc>
              <a:spcPct val="100000"/>
            </a:lnSpc>
            <a:spcBef>
              <a:spcPts val="0"/>
            </a:spcBef>
            <a:spcAft>
              <a:spcPts val="0"/>
            </a:spcAft>
            <a:buClrTx/>
            <a:buSzTx/>
            <a:buFontTx/>
            <a:buNone/>
            <a:tabLst/>
            <a:defRPr/>
          </a:pPr>
          <a:endParaRPr lang="en-CA" sz="1400" dirty="0" smtClean="0"/>
        </a:p>
      </dgm:t>
    </dgm:pt>
    <dgm:pt modelId="{A51EA7DF-63F5-47A9-A4A4-112F45114C13}" type="parTrans" cxnId="{6A0FFF65-5294-4B56-A473-81A3C6A97F6D}">
      <dgm:prSet/>
      <dgm:spPr/>
      <dgm:t>
        <a:bodyPr/>
        <a:lstStyle/>
        <a:p>
          <a:endParaRPr lang="en-CA"/>
        </a:p>
      </dgm:t>
    </dgm:pt>
    <dgm:pt modelId="{886E16BD-A33A-4945-90C4-D0D1B298BEDD}" type="sibTrans" cxnId="{6A0FFF65-5294-4B56-A473-81A3C6A97F6D}">
      <dgm:prSet/>
      <dgm:spPr/>
      <dgm:t>
        <a:bodyPr/>
        <a:lstStyle/>
        <a:p>
          <a:endParaRPr lang="en-CA"/>
        </a:p>
      </dgm:t>
    </dgm:pt>
    <dgm:pt modelId="{F6D0919D-B8FC-4967-A8DE-9980DE1F6F87}">
      <dgm:prSet phldrT="[Text]" custT="1"/>
      <dgm:spPr/>
      <dgm:t>
        <a:bodyPr vert="horz"/>
        <a:lstStyle/>
        <a:p>
          <a:pPr>
            <a:lnSpc>
              <a:spcPct val="100000"/>
            </a:lnSpc>
          </a:pPr>
          <a:r>
            <a:rPr lang="en-CA" sz="1600" b="1" dirty="0" smtClean="0"/>
            <a:t>Wellness Forum</a:t>
          </a:r>
        </a:p>
        <a:p>
          <a:pPr>
            <a:lnSpc>
              <a:spcPct val="100000"/>
            </a:lnSpc>
          </a:pPr>
          <a:r>
            <a:rPr lang="en-CA" sz="1400" b="0" dirty="0" smtClean="0"/>
            <a:t>Evaluation &amp; Feedback</a:t>
          </a:r>
        </a:p>
        <a:p>
          <a:pPr>
            <a:lnSpc>
              <a:spcPct val="100000"/>
            </a:lnSpc>
          </a:pPr>
          <a:r>
            <a:rPr lang="en-CA" sz="1400" b="0" dirty="0" smtClean="0"/>
            <a:t> </a:t>
          </a:r>
          <a:r>
            <a:rPr lang="en-CA" sz="1400" b="1" dirty="0" smtClean="0"/>
            <a:t>March 2012</a:t>
          </a:r>
          <a:endParaRPr lang="en-CA" sz="1400" b="1" dirty="0"/>
        </a:p>
      </dgm:t>
    </dgm:pt>
    <dgm:pt modelId="{352B74D7-0325-4B08-9B49-B576861AA1B0}" type="parTrans" cxnId="{2608CFDA-739F-4CAF-91BA-554F0E6E539A}">
      <dgm:prSet/>
      <dgm:spPr/>
      <dgm:t>
        <a:bodyPr/>
        <a:lstStyle/>
        <a:p>
          <a:endParaRPr lang="en-CA"/>
        </a:p>
      </dgm:t>
    </dgm:pt>
    <dgm:pt modelId="{DB98DFB1-EE94-448D-BF37-02DE9ACCE424}" type="sibTrans" cxnId="{2608CFDA-739F-4CAF-91BA-554F0E6E539A}">
      <dgm:prSet/>
      <dgm:spPr/>
      <dgm:t>
        <a:bodyPr/>
        <a:lstStyle/>
        <a:p>
          <a:endParaRPr lang="en-CA"/>
        </a:p>
      </dgm:t>
    </dgm:pt>
    <dgm:pt modelId="{D567FA9F-88BF-43E3-B797-B8822313074B}">
      <dgm:prSet phldrT="[Text]" custT="1"/>
      <dgm:spPr/>
      <dgm:t>
        <a:bodyPr vert="horz"/>
        <a:lstStyle/>
        <a:p>
          <a:r>
            <a:rPr lang="en-CA" sz="1400" dirty="0" smtClean="0"/>
            <a:t>Wellness Network</a:t>
          </a:r>
        </a:p>
        <a:p>
          <a:r>
            <a:rPr lang="en-CA" sz="1600" b="1" dirty="0" smtClean="0"/>
            <a:t>Strategic Planning </a:t>
          </a:r>
        </a:p>
        <a:p>
          <a:endParaRPr lang="en-CA" sz="1400" dirty="0" smtClean="0"/>
        </a:p>
        <a:p>
          <a:r>
            <a:rPr lang="en-CA" sz="1400" dirty="0" smtClean="0"/>
            <a:t>June 2012</a:t>
          </a:r>
          <a:endParaRPr lang="en-CA" sz="1400" dirty="0"/>
        </a:p>
      </dgm:t>
    </dgm:pt>
    <dgm:pt modelId="{67D544AD-B9E3-4DB1-9064-BE8B50CDEBDE}" type="parTrans" cxnId="{67A5FC3B-B2C6-44C7-AAB6-B8367C209E16}">
      <dgm:prSet/>
      <dgm:spPr/>
      <dgm:t>
        <a:bodyPr/>
        <a:lstStyle/>
        <a:p>
          <a:endParaRPr lang="en-CA"/>
        </a:p>
      </dgm:t>
    </dgm:pt>
    <dgm:pt modelId="{94579950-65F6-4166-8CD9-E6EE591E6A7B}" type="sibTrans" cxnId="{67A5FC3B-B2C6-44C7-AAB6-B8367C209E16}">
      <dgm:prSet/>
      <dgm:spPr/>
      <dgm:t>
        <a:bodyPr/>
        <a:lstStyle/>
        <a:p>
          <a:endParaRPr lang="en-CA"/>
        </a:p>
      </dgm:t>
    </dgm:pt>
    <dgm:pt modelId="{A6DD8657-5B5E-420E-9C18-A3FA4AD903DC}">
      <dgm:prSet phldrT="[Text]" custT="1"/>
      <dgm:spPr/>
      <dgm:t>
        <a:bodyPr vert="horz"/>
        <a:lstStyle/>
        <a:p>
          <a:pPr marL="0" marR="0" indent="0" defTabSz="914400" eaLnBrk="1" fontAlgn="auto" latinLnBrk="0" hangingPunct="1">
            <a:lnSpc>
              <a:spcPct val="100000"/>
            </a:lnSpc>
            <a:spcBef>
              <a:spcPts val="0"/>
            </a:spcBef>
            <a:spcAft>
              <a:spcPts val="1200"/>
            </a:spcAft>
            <a:buClrTx/>
            <a:buSzTx/>
            <a:buFontTx/>
            <a:buNone/>
            <a:tabLst/>
            <a:defRPr/>
          </a:pPr>
          <a:endParaRPr lang="en-CA" sz="1600" b="1" dirty="0" smtClean="0"/>
        </a:p>
        <a:p>
          <a:pPr marL="0" marR="0" indent="0" defTabSz="914400" eaLnBrk="1" fontAlgn="auto" latinLnBrk="0" hangingPunct="1">
            <a:lnSpc>
              <a:spcPct val="100000"/>
            </a:lnSpc>
            <a:spcBef>
              <a:spcPts val="0"/>
            </a:spcBef>
            <a:spcAft>
              <a:spcPts val="1200"/>
            </a:spcAft>
            <a:buClrTx/>
            <a:buSzTx/>
            <a:buFontTx/>
            <a:buNone/>
            <a:tabLst/>
            <a:defRPr/>
          </a:pPr>
          <a:r>
            <a:rPr lang="en-CA" sz="1600" b="1" dirty="0" smtClean="0"/>
            <a:t>LAUNCH</a:t>
          </a:r>
        </a:p>
        <a:p>
          <a:pPr marL="0" marR="0" indent="0" defTabSz="914400" eaLnBrk="1" fontAlgn="auto" latinLnBrk="0" hangingPunct="1">
            <a:lnSpc>
              <a:spcPct val="100000"/>
            </a:lnSpc>
            <a:spcBef>
              <a:spcPts val="0"/>
            </a:spcBef>
            <a:spcAft>
              <a:spcPts val="1200"/>
            </a:spcAft>
            <a:buClrTx/>
            <a:buSzTx/>
            <a:buFontTx/>
            <a:buNone/>
            <a:tabLst/>
            <a:defRPr/>
          </a:pPr>
          <a:r>
            <a:rPr lang="en-CA" sz="1400" i="1" dirty="0" smtClean="0"/>
            <a:t>In </a:t>
          </a:r>
          <a:r>
            <a:rPr lang="en-CA" sz="1400" i="0" dirty="0" smtClean="0"/>
            <a:t>motion</a:t>
          </a:r>
          <a:endParaRPr lang="en-CA" sz="1400" i="1" dirty="0" smtClean="0"/>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Sept. 2010</a:t>
          </a:r>
        </a:p>
        <a:p>
          <a:pPr>
            <a:spcAft>
              <a:spcPts val="1200"/>
            </a:spcAft>
          </a:pPr>
          <a:endParaRPr lang="en-CA" sz="1400" dirty="0"/>
        </a:p>
      </dgm:t>
    </dgm:pt>
    <dgm:pt modelId="{3B9B45A0-BF74-4022-BAAD-9D1C9AE09D81}" type="sibTrans" cxnId="{F7694A91-C955-4DFC-AE3E-9DFA120C5380}">
      <dgm:prSet/>
      <dgm:spPr/>
      <dgm:t>
        <a:bodyPr/>
        <a:lstStyle/>
        <a:p>
          <a:endParaRPr lang="en-CA"/>
        </a:p>
      </dgm:t>
    </dgm:pt>
    <dgm:pt modelId="{A4A02B2A-F6B4-4A88-BD89-9D915D119B90}" type="parTrans" cxnId="{F7694A91-C955-4DFC-AE3E-9DFA120C5380}">
      <dgm:prSet/>
      <dgm:spPr/>
      <dgm:t>
        <a:bodyPr/>
        <a:lstStyle/>
        <a:p>
          <a:endParaRPr lang="en-CA"/>
        </a:p>
      </dgm:t>
    </dgm:pt>
    <dgm:pt modelId="{FC178B97-3CE1-44AC-83A5-E1EBAC420B56}" type="pres">
      <dgm:prSet presAssocID="{F964239E-FCCD-48F1-BE6F-DD8B2D22EAE9}" presName="Name0" presStyleCnt="0">
        <dgm:presLayoutVars>
          <dgm:dir/>
          <dgm:resizeHandles/>
        </dgm:presLayoutVars>
      </dgm:prSet>
      <dgm:spPr/>
    </dgm:pt>
    <dgm:pt modelId="{185C11EC-D858-4B1A-9D31-DB4AE6A73639}" type="pres">
      <dgm:prSet presAssocID="{5DAA5BC5-66CD-4F3D-B61B-8944B1AE694F}" presName="compNode" presStyleCnt="0"/>
      <dgm:spPr/>
    </dgm:pt>
    <dgm:pt modelId="{43AD7961-FA24-4E0C-83BD-F77919D5CECE}" type="pres">
      <dgm:prSet presAssocID="{5DAA5BC5-66CD-4F3D-B61B-8944B1AE694F}" presName="dummyConnPt" presStyleCnt="0"/>
      <dgm:spPr/>
    </dgm:pt>
    <dgm:pt modelId="{6B2A3F47-9692-45F9-814B-D5A317A0B0EC}" type="pres">
      <dgm:prSet presAssocID="{5DAA5BC5-66CD-4F3D-B61B-8944B1AE694F}" presName="node" presStyleLbl="node1" presStyleIdx="0" presStyleCnt="9">
        <dgm:presLayoutVars>
          <dgm:bulletEnabled val="1"/>
        </dgm:presLayoutVars>
      </dgm:prSet>
      <dgm:spPr/>
      <dgm:t>
        <a:bodyPr/>
        <a:lstStyle/>
        <a:p>
          <a:endParaRPr lang="en-CA"/>
        </a:p>
      </dgm:t>
    </dgm:pt>
    <dgm:pt modelId="{FEFFBFAB-10F0-4012-B060-813166DD9389}" type="pres">
      <dgm:prSet presAssocID="{251D0C5A-87A0-4CB1-9693-98F938506607}" presName="sibTrans" presStyleLbl="bgSibTrans2D1" presStyleIdx="0" presStyleCnt="8"/>
      <dgm:spPr/>
      <dgm:t>
        <a:bodyPr/>
        <a:lstStyle/>
        <a:p>
          <a:endParaRPr lang="en-CA"/>
        </a:p>
      </dgm:t>
    </dgm:pt>
    <dgm:pt modelId="{09973CCC-AC7B-4CD8-8BCE-3355D6D7DD30}" type="pres">
      <dgm:prSet presAssocID="{9D7C2612-F09D-404B-BAB1-AF0D4AA9AE19}" presName="compNode" presStyleCnt="0"/>
      <dgm:spPr/>
    </dgm:pt>
    <dgm:pt modelId="{2F8E9F93-207B-44BB-BC97-DD4884C8BA35}" type="pres">
      <dgm:prSet presAssocID="{9D7C2612-F09D-404B-BAB1-AF0D4AA9AE19}" presName="dummyConnPt" presStyleCnt="0"/>
      <dgm:spPr/>
    </dgm:pt>
    <dgm:pt modelId="{3C1BB0CD-3CF7-4000-9EDD-EAC9433E7D84}" type="pres">
      <dgm:prSet presAssocID="{9D7C2612-F09D-404B-BAB1-AF0D4AA9AE19}" presName="node" presStyleLbl="node1" presStyleIdx="1" presStyleCnt="9" custScaleY="107024">
        <dgm:presLayoutVars>
          <dgm:bulletEnabled val="1"/>
        </dgm:presLayoutVars>
      </dgm:prSet>
      <dgm:spPr/>
      <dgm:t>
        <a:bodyPr/>
        <a:lstStyle/>
        <a:p>
          <a:endParaRPr lang="en-CA"/>
        </a:p>
      </dgm:t>
    </dgm:pt>
    <dgm:pt modelId="{06F9E52C-EDB7-4D6D-85E3-DB08ED67F627}" type="pres">
      <dgm:prSet presAssocID="{CD82A3FA-B7B3-4F55-9EF5-E5539804E2A0}" presName="sibTrans" presStyleLbl="bgSibTrans2D1" presStyleIdx="1" presStyleCnt="8"/>
      <dgm:spPr/>
      <dgm:t>
        <a:bodyPr/>
        <a:lstStyle/>
        <a:p>
          <a:endParaRPr lang="en-CA"/>
        </a:p>
      </dgm:t>
    </dgm:pt>
    <dgm:pt modelId="{43850EC9-7095-49BB-A581-F36A8A5358A6}" type="pres">
      <dgm:prSet presAssocID="{A6DD8657-5B5E-420E-9C18-A3FA4AD903DC}" presName="compNode" presStyleCnt="0"/>
      <dgm:spPr/>
    </dgm:pt>
    <dgm:pt modelId="{227E698E-9362-4614-AE47-77D6DE31CC29}" type="pres">
      <dgm:prSet presAssocID="{A6DD8657-5B5E-420E-9C18-A3FA4AD903DC}" presName="dummyConnPt" presStyleCnt="0"/>
      <dgm:spPr/>
    </dgm:pt>
    <dgm:pt modelId="{C2211D78-5DF2-444F-9450-7CDF848C26FB}" type="pres">
      <dgm:prSet presAssocID="{A6DD8657-5B5E-420E-9C18-A3FA4AD903DC}" presName="node" presStyleLbl="node1" presStyleIdx="2" presStyleCnt="9">
        <dgm:presLayoutVars>
          <dgm:bulletEnabled val="1"/>
        </dgm:presLayoutVars>
      </dgm:prSet>
      <dgm:spPr/>
      <dgm:t>
        <a:bodyPr/>
        <a:lstStyle/>
        <a:p>
          <a:endParaRPr lang="en-CA"/>
        </a:p>
      </dgm:t>
    </dgm:pt>
    <dgm:pt modelId="{3147401C-B5CD-42CD-93E6-3A33B251E577}" type="pres">
      <dgm:prSet presAssocID="{3B9B45A0-BF74-4022-BAAD-9D1C9AE09D81}" presName="sibTrans" presStyleLbl="bgSibTrans2D1" presStyleIdx="2" presStyleCnt="8"/>
      <dgm:spPr/>
      <dgm:t>
        <a:bodyPr/>
        <a:lstStyle/>
        <a:p>
          <a:endParaRPr lang="en-CA"/>
        </a:p>
      </dgm:t>
    </dgm:pt>
    <dgm:pt modelId="{21CB10EE-9F74-4B32-85F1-32CA5FFA7656}" type="pres">
      <dgm:prSet presAssocID="{67A8BBB2-B7CB-4B5B-BCE2-2065B7E00CAD}" presName="compNode" presStyleCnt="0"/>
      <dgm:spPr/>
    </dgm:pt>
    <dgm:pt modelId="{F35EC96D-4762-4943-9D21-E1A016C59E1A}" type="pres">
      <dgm:prSet presAssocID="{67A8BBB2-B7CB-4B5B-BCE2-2065B7E00CAD}" presName="dummyConnPt" presStyleCnt="0"/>
      <dgm:spPr/>
    </dgm:pt>
    <dgm:pt modelId="{7C5A337A-45D1-49F0-B14D-1C13C6AD40BC}" type="pres">
      <dgm:prSet presAssocID="{67A8BBB2-B7CB-4B5B-BCE2-2065B7E00CAD}" presName="node" presStyleLbl="node1" presStyleIdx="3" presStyleCnt="9" custScaleX="126086" custScaleY="113961">
        <dgm:presLayoutVars>
          <dgm:bulletEnabled val="1"/>
        </dgm:presLayoutVars>
      </dgm:prSet>
      <dgm:spPr/>
      <dgm:t>
        <a:bodyPr/>
        <a:lstStyle/>
        <a:p>
          <a:endParaRPr lang="en-CA"/>
        </a:p>
      </dgm:t>
    </dgm:pt>
    <dgm:pt modelId="{8D4D59CC-B305-4AC3-8645-0CC312ACFDA5}" type="pres">
      <dgm:prSet presAssocID="{FD0870B8-A50B-4740-89F5-3AA2CB942445}" presName="sibTrans" presStyleLbl="bgSibTrans2D1" presStyleIdx="3" presStyleCnt="8"/>
      <dgm:spPr/>
      <dgm:t>
        <a:bodyPr/>
        <a:lstStyle/>
        <a:p>
          <a:endParaRPr lang="en-CA"/>
        </a:p>
      </dgm:t>
    </dgm:pt>
    <dgm:pt modelId="{0F25B214-2DC9-4278-95BD-A2BDE262CB62}" type="pres">
      <dgm:prSet presAssocID="{A03FCDFC-04F6-485D-9C41-49B9DD524369}" presName="compNode" presStyleCnt="0"/>
      <dgm:spPr/>
    </dgm:pt>
    <dgm:pt modelId="{5AD61ABD-13F9-4533-B426-F321FA7255D9}" type="pres">
      <dgm:prSet presAssocID="{A03FCDFC-04F6-485D-9C41-49B9DD524369}" presName="dummyConnPt" presStyleCnt="0"/>
      <dgm:spPr/>
    </dgm:pt>
    <dgm:pt modelId="{A87EE1B9-3078-4A7D-9425-7456335D8577}" type="pres">
      <dgm:prSet presAssocID="{A03FCDFC-04F6-485D-9C41-49B9DD524369}" presName="node" presStyleLbl="node1" presStyleIdx="4" presStyleCnt="9" custScaleX="111252">
        <dgm:presLayoutVars>
          <dgm:bulletEnabled val="1"/>
        </dgm:presLayoutVars>
      </dgm:prSet>
      <dgm:spPr/>
      <dgm:t>
        <a:bodyPr/>
        <a:lstStyle/>
        <a:p>
          <a:endParaRPr lang="en-CA"/>
        </a:p>
      </dgm:t>
    </dgm:pt>
    <dgm:pt modelId="{262E4FDC-12FA-4B40-A4D3-3F7A538B83F8}" type="pres">
      <dgm:prSet presAssocID="{6A9066DA-4ABB-443A-BAC0-414307FD78FB}" presName="sibTrans" presStyleLbl="bgSibTrans2D1" presStyleIdx="4" presStyleCnt="8"/>
      <dgm:spPr/>
      <dgm:t>
        <a:bodyPr/>
        <a:lstStyle/>
        <a:p>
          <a:endParaRPr lang="en-CA"/>
        </a:p>
      </dgm:t>
    </dgm:pt>
    <dgm:pt modelId="{76CB691B-0A5B-486C-9E1D-5AF0000E0137}" type="pres">
      <dgm:prSet presAssocID="{279DC46B-F465-4E1F-B12A-3DC04965202A}" presName="compNode" presStyleCnt="0"/>
      <dgm:spPr/>
    </dgm:pt>
    <dgm:pt modelId="{BD219DB8-9ACC-407A-8C3B-65CFAA635D45}" type="pres">
      <dgm:prSet presAssocID="{279DC46B-F465-4E1F-B12A-3DC04965202A}" presName="dummyConnPt" presStyleCnt="0"/>
      <dgm:spPr/>
    </dgm:pt>
    <dgm:pt modelId="{475D4CD5-DC29-4C75-BFA4-2633A0D35AFC}" type="pres">
      <dgm:prSet presAssocID="{279DC46B-F465-4E1F-B12A-3DC04965202A}" presName="node" presStyleLbl="node1" presStyleIdx="5" presStyleCnt="9" custScaleX="111039" custScaleY="100531">
        <dgm:presLayoutVars>
          <dgm:bulletEnabled val="1"/>
        </dgm:presLayoutVars>
      </dgm:prSet>
      <dgm:spPr/>
      <dgm:t>
        <a:bodyPr/>
        <a:lstStyle/>
        <a:p>
          <a:endParaRPr lang="en-CA"/>
        </a:p>
      </dgm:t>
    </dgm:pt>
    <dgm:pt modelId="{CF394F7A-947B-472B-AB1E-64A4E857D93C}" type="pres">
      <dgm:prSet presAssocID="{CCF27D9A-4AC3-4926-9E8E-F9EE201A4DB0}" presName="sibTrans" presStyleLbl="bgSibTrans2D1" presStyleIdx="5" presStyleCnt="8"/>
      <dgm:spPr/>
      <dgm:t>
        <a:bodyPr/>
        <a:lstStyle/>
        <a:p>
          <a:endParaRPr lang="en-CA"/>
        </a:p>
      </dgm:t>
    </dgm:pt>
    <dgm:pt modelId="{40C9A41F-5308-4D57-8096-AF9DACEC5EFF}" type="pres">
      <dgm:prSet presAssocID="{3832688A-6EF2-4C8B-B2DA-BC1A9E87150A}" presName="compNode" presStyleCnt="0"/>
      <dgm:spPr/>
    </dgm:pt>
    <dgm:pt modelId="{1DBC456B-A314-4794-BF5C-C57789311DF5}" type="pres">
      <dgm:prSet presAssocID="{3832688A-6EF2-4C8B-B2DA-BC1A9E87150A}" presName="dummyConnPt" presStyleCnt="0"/>
      <dgm:spPr/>
    </dgm:pt>
    <dgm:pt modelId="{6C124CAB-1FE4-4BEF-9A8C-AF29DFC2CFEF}" type="pres">
      <dgm:prSet presAssocID="{3832688A-6EF2-4C8B-B2DA-BC1A9E87150A}" presName="node" presStyleLbl="node1" presStyleIdx="6" presStyleCnt="9">
        <dgm:presLayoutVars>
          <dgm:bulletEnabled val="1"/>
        </dgm:presLayoutVars>
      </dgm:prSet>
      <dgm:spPr/>
      <dgm:t>
        <a:bodyPr/>
        <a:lstStyle/>
        <a:p>
          <a:endParaRPr lang="en-CA"/>
        </a:p>
      </dgm:t>
    </dgm:pt>
    <dgm:pt modelId="{8423819B-0E82-49AB-AC78-D67494F7B379}" type="pres">
      <dgm:prSet presAssocID="{886E16BD-A33A-4945-90C4-D0D1B298BEDD}" presName="sibTrans" presStyleLbl="bgSibTrans2D1" presStyleIdx="6" presStyleCnt="8"/>
      <dgm:spPr/>
      <dgm:t>
        <a:bodyPr/>
        <a:lstStyle/>
        <a:p>
          <a:endParaRPr lang="en-CA"/>
        </a:p>
      </dgm:t>
    </dgm:pt>
    <dgm:pt modelId="{DF656022-3147-461F-ABCE-8BD52BAD48A6}" type="pres">
      <dgm:prSet presAssocID="{F6D0919D-B8FC-4967-A8DE-9980DE1F6F87}" presName="compNode" presStyleCnt="0"/>
      <dgm:spPr/>
    </dgm:pt>
    <dgm:pt modelId="{44DA8AB5-E02C-4354-8B32-7889AF42FEDF}" type="pres">
      <dgm:prSet presAssocID="{F6D0919D-B8FC-4967-A8DE-9980DE1F6F87}" presName="dummyConnPt" presStyleCnt="0"/>
      <dgm:spPr/>
    </dgm:pt>
    <dgm:pt modelId="{C6E4ACFF-B981-4F5B-9072-F454FE6A26C8}" type="pres">
      <dgm:prSet presAssocID="{F6D0919D-B8FC-4967-A8DE-9980DE1F6F87}" presName="node" presStyleLbl="node1" presStyleIdx="7" presStyleCnt="9">
        <dgm:presLayoutVars>
          <dgm:bulletEnabled val="1"/>
        </dgm:presLayoutVars>
      </dgm:prSet>
      <dgm:spPr/>
      <dgm:t>
        <a:bodyPr/>
        <a:lstStyle/>
        <a:p>
          <a:endParaRPr lang="en-CA"/>
        </a:p>
      </dgm:t>
    </dgm:pt>
    <dgm:pt modelId="{4714A063-B1AE-4011-9651-1A0464C2A490}" type="pres">
      <dgm:prSet presAssocID="{DB98DFB1-EE94-448D-BF37-02DE9ACCE424}" presName="sibTrans" presStyleLbl="bgSibTrans2D1" presStyleIdx="7" presStyleCnt="8"/>
      <dgm:spPr/>
      <dgm:t>
        <a:bodyPr/>
        <a:lstStyle/>
        <a:p>
          <a:endParaRPr lang="en-CA"/>
        </a:p>
      </dgm:t>
    </dgm:pt>
    <dgm:pt modelId="{1271632B-8BF9-449C-886E-8ADB39A55DDA}" type="pres">
      <dgm:prSet presAssocID="{D567FA9F-88BF-43E3-B797-B8822313074B}" presName="compNode" presStyleCnt="0"/>
      <dgm:spPr/>
    </dgm:pt>
    <dgm:pt modelId="{262D240B-B37E-4248-9766-FDE8601BD0CC}" type="pres">
      <dgm:prSet presAssocID="{D567FA9F-88BF-43E3-B797-B8822313074B}" presName="dummyConnPt" presStyleCnt="0"/>
      <dgm:spPr/>
    </dgm:pt>
    <dgm:pt modelId="{689D77E3-CA8F-4520-A797-7F8CED23AEFC}" type="pres">
      <dgm:prSet presAssocID="{D567FA9F-88BF-43E3-B797-B8822313074B}" presName="node" presStyleLbl="node1" presStyleIdx="8" presStyleCnt="9" custScaleX="99871" custScaleY="122077" custLinFactNeighborX="-3511" custLinFactNeighborY="-2981">
        <dgm:presLayoutVars>
          <dgm:bulletEnabled val="1"/>
        </dgm:presLayoutVars>
      </dgm:prSet>
      <dgm:spPr/>
      <dgm:t>
        <a:bodyPr/>
        <a:lstStyle/>
        <a:p>
          <a:endParaRPr lang="en-CA"/>
        </a:p>
      </dgm:t>
    </dgm:pt>
  </dgm:ptLst>
  <dgm:cxnLst>
    <dgm:cxn modelId="{1F1C6797-51B0-4B80-A08E-BB9A342BD1EE}" type="presOf" srcId="{6A9066DA-4ABB-443A-BAC0-414307FD78FB}" destId="{262E4FDC-12FA-4B40-A4D3-3F7A538B83F8}" srcOrd="0" destOrd="0" presId="urn:microsoft.com/office/officeart/2005/8/layout/bProcess4"/>
    <dgm:cxn modelId="{F7694A91-C955-4DFC-AE3E-9DFA120C5380}" srcId="{F964239E-FCCD-48F1-BE6F-DD8B2D22EAE9}" destId="{A6DD8657-5B5E-420E-9C18-A3FA4AD903DC}" srcOrd="2" destOrd="0" parTransId="{A4A02B2A-F6B4-4A88-BD89-9D915D119B90}" sibTransId="{3B9B45A0-BF74-4022-BAAD-9D1C9AE09D81}"/>
    <dgm:cxn modelId="{6A0FFF65-5294-4B56-A473-81A3C6A97F6D}" srcId="{F964239E-FCCD-48F1-BE6F-DD8B2D22EAE9}" destId="{3832688A-6EF2-4C8B-B2DA-BC1A9E87150A}" srcOrd="6" destOrd="0" parTransId="{A51EA7DF-63F5-47A9-A4A4-112F45114C13}" sibTransId="{886E16BD-A33A-4945-90C4-D0D1B298BEDD}"/>
    <dgm:cxn modelId="{C4153CC3-AFE1-46CD-BE0B-39144917FFE7}" type="presOf" srcId="{3B9B45A0-BF74-4022-BAAD-9D1C9AE09D81}" destId="{3147401C-B5CD-42CD-93E6-3A33B251E577}" srcOrd="0" destOrd="0" presId="urn:microsoft.com/office/officeart/2005/8/layout/bProcess4"/>
    <dgm:cxn modelId="{C607731E-385A-46C0-962D-BE06F8D406D3}" type="presOf" srcId="{5DAA5BC5-66CD-4F3D-B61B-8944B1AE694F}" destId="{6B2A3F47-9692-45F9-814B-D5A317A0B0EC}" srcOrd="0" destOrd="0" presId="urn:microsoft.com/office/officeart/2005/8/layout/bProcess4"/>
    <dgm:cxn modelId="{FD1F1566-7EEF-438D-8BAE-9319643CFD57}" type="presOf" srcId="{3832688A-6EF2-4C8B-B2DA-BC1A9E87150A}" destId="{6C124CAB-1FE4-4BEF-9A8C-AF29DFC2CFEF}" srcOrd="0" destOrd="0" presId="urn:microsoft.com/office/officeart/2005/8/layout/bProcess4"/>
    <dgm:cxn modelId="{AC5D88AA-BE23-40C8-83CD-7FBB6FF28015}" srcId="{F964239E-FCCD-48F1-BE6F-DD8B2D22EAE9}" destId="{67A8BBB2-B7CB-4B5B-BCE2-2065B7E00CAD}" srcOrd="3" destOrd="0" parTransId="{EEC0B005-2499-4498-BE21-DE7E3C47059F}" sibTransId="{FD0870B8-A50B-4740-89F5-3AA2CB942445}"/>
    <dgm:cxn modelId="{76266A06-45D6-401D-BA4B-C6D245E98229}" type="presOf" srcId="{DB98DFB1-EE94-448D-BF37-02DE9ACCE424}" destId="{4714A063-B1AE-4011-9651-1A0464C2A490}" srcOrd="0" destOrd="0" presId="urn:microsoft.com/office/officeart/2005/8/layout/bProcess4"/>
    <dgm:cxn modelId="{9DE7857A-01A7-472E-ABC9-8447AA0E56E3}" type="presOf" srcId="{279DC46B-F465-4E1F-B12A-3DC04965202A}" destId="{475D4CD5-DC29-4C75-BFA4-2633A0D35AFC}" srcOrd="0" destOrd="0" presId="urn:microsoft.com/office/officeart/2005/8/layout/bProcess4"/>
    <dgm:cxn modelId="{0FEE07C6-8932-44F8-B265-2CE1B1C0D953}" type="presOf" srcId="{FD0870B8-A50B-4740-89F5-3AA2CB942445}" destId="{8D4D59CC-B305-4AC3-8645-0CC312ACFDA5}" srcOrd="0" destOrd="0" presId="urn:microsoft.com/office/officeart/2005/8/layout/bProcess4"/>
    <dgm:cxn modelId="{22EA59C7-1BA5-46BF-A71D-7FD16F30B91D}" type="presOf" srcId="{67A8BBB2-B7CB-4B5B-BCE2-2065B7E00CAD}" destId="{7C5A337A-45D1-49F0-B14D-1C13C6AD40BC}" srcOrd="0" destOrd="0" presId="urn:microsoft.com/office/officeart/2005/8/layout/bProcess4"/>
    <dgm:cxn modelId="{C600ED97-5DD9-4E9C-B313-B317807ED347}" srcId="{F964239E-FCCD-48F1-BE6F-DD8B2D22EAE9}" destId="{A03FCDFC-04F6-485D-9C41-49B9DD524369}" srcOrd="4" destOrd="0" parTransId="{A45826E4-B12E-4E94-9945-CE4B977015B3}" sibTransId="{6A9066DA-4ABB-443A-BAC0-414307FD78FB}"/>
    <dgm:cxn modelId="{598925FC-BB6C-4088-B679-F25263A98F0A}" type="presOf" srcId="{A03FCDFC-04F6-485D-9C41-49B9DD524369}" destId="{A87EE1B9-3078-4A7D-9425-7456335D8577}" srcOrd="0" destOrd="0" presId="urn:microsoft.com/office/officeart/2005/8/layout/bProcess4"/>
    <dgm:cxn modelId="{5E8550B8-DED1-4166-B775-471F69F8C65E}" type="presOf" srcId="{CCF27D9A-4AC3-4926-9E8E-F9EE201A4DB0}" destId="{CF394F7A-947B-472B-AB1E-64A4E857D93C}" srcOrd="0" destOrd="0" presId="urn:microsoft.com/office/officeart/2005/8/layout/bProcess4"/>
    <dgm:cxn modelId="{0B4F32CE-741D-403E-8135-B0AB7F4BB429}" type="presOf" srcId="{D567FA9F-88BF-43E3-B797-B8822313074B}" destId="{689D77E3-CA8F-4520-A797-7F8CED23AEFC}" srcOrd="0" destOrd="0" presId="urn:microsoft.com/office/officeart/2005/8/layout/bProcess4"/>
    <dgm:cxn modelId="{8F89E3AF-6638-4DDD-A111-F8661ECB13BE}" type="presOf" srcId="{CD82A3FA-B7B3-4F55-9EF5-E5539804E2A0}" destId="{06F9E52C-EDB7-4D6D-85E3-DB08ED67F627}" srcOrd="0" destOrd="0" presId="urn:microsoft.com/office/officeart/2005/8/layout/bProcess4"/>
    <dgm:cxn modelId="{510BA61B-BC31-47A9-B9DA-2D8C22D22AE8}" type="presOf" srcId="{F964239E-FCCD-48F1-BE6F-DD8B2D22EAE9}" destId="{FC178B97-3CE1-44AC-83A5-E1EBAC420B56}" srcOrd="0" destOrd="0" presId="urn:microsoft.com/office/officeart/2005/8/layout/bProcess4"/>
    <dgm:cxn modelId="{67A5FC3B-B2C6-44C7-AAB6-B8367C209E16}" srcId="{F964239E-FCCD-48F1-BE6F-DD8B2D22EAE9}" destId="{D567FA9F-88BF-43E3-B797-B8822313074B}" srcOrd="8" destOrd="0" parTransId="{67D544AD-B9E3-4DB1-9064-BE8B50CDEBDE}" sibTransId="{94579950-65F6-4166-8CD9-E6EE591E6A7B}"/>
    <dgm:cxn modelId="{2601F296-81BD-4618-A05F-348AB857F8CC}" srcId="{F964239E-FCCD-48F1-BE6F-DD8B2D22EAE9}" destId="{5DAA5BC5-66CD-4F3D-B61B-8944B1AE694F}" srcOrd="0" destOrd="0" parTransId="{1BB20ABA-5937-4496-9235-01AC7F7EFEDB}" sibTransId="{251D0C5A-87A0-4CB1-9693-98F938506607}"/>
    <dgm:cxn modelId="{583E9E70-97F2-4962-B487-3B8F01667603}" type="presOf" srcId="{F6D0919D-B8FC-4967-A8DE-9980DE1F6F87}" destId="{C6E4ACFF-B981-4F5B-9072-F454FE6A26C8}" srcOrd="0" destOrd="0" presId="urn:microsoft.com/office/officeart/2005/8/layout/bProcess4"/>
    <dgm:cxn modelId="{89F754FD-CC47-45BA-9D74-EA8828AFDF52}" type="presOf" srcId="{9D7C2612-F09D-404B-BAB1-AF0D4AA9AE19}" destId="{3C1BB0CD-3CF7-4000-9EDD-EAC9433E7D84}" srcOrd="0" destOrd="0" presId="urn:microsoft.com/office/officeart/2005/8/layout/bProcess4"/>
    <dgm:cxn modelId="{533267B2-5D6C-4AE1-BA3C-9AB97D733B6B}" srcId="{F964239E-FCCD-48F1-BE6F-DD8B2D22EAE9}" destId="{9D7C2612-F09D-404B-BAB1-AF0D4AA9AE19}" srcOrd="1" destOrd="0" parTransId="{5ADE546C-DFDD-4FE0-9852-676927EC5723}" sibTransId="{CD82A3FA-B7B3-4F55-9EF5-E5539804E2A0}"/>
    <dgm:cxn modelId="{BB194B28-FDB5-4590-B7EA-5856DFB643A0}" type="presOf" srcId="{886E16BD-A33A-4945-90C4-D0D1B298BEDD}" destId="{8423819B-0E82-49AB-AC78-D67494F7B379}" srcOrd="0" destOrd="0" presId="urn:microsoft.com/office/officeart/2005/8/layout/bProcess4"/>
    <dgm:cxn modelId="{2608CFDA-739F-4CAF-91BA-554F0E6E539A}" srcId="{F964239E-FCCD-48F1-BE6F-DD8B2D22EAE9}" destId="{F6D0919D-B8FC-4967-A8DE-9980DE1F6F87}" srcOrd="7" destOrd="0" parTransId="{352B74D7-0325-4B08-9B49-B576861AA1B0}" sibTransId="{DB98DFB1-EE94-448D-BF37-02DE9ACCE424}"/>
    <dgm:cxn modelId="{E0295EE4-720D-4025-B3E6-77E73DA80332}" srcId="{F964239E-FCCD-48F1-BE6F-DD8B2D22EAE9}" destId="{279DC46B-F465-4E1F-B12A-3DC04965202A}" srcOrd="5" destOrd="0" parTransId="{7E9D5776-E26E-454A-BDDC-8D772AF62552}" sibTransId="{CCF27D9A-4AC3-4926-9E8E-F9EE201A4DB0}"/>
    <dgm:cxn modelId="{F61A5F5A-D9FA-45E6-B502-B6554B380AE9}" type="presOf" srcId="{251D0C5A-87A0-4CB1-9693-98F938506607}" destId="{FEFFBFAB-10F0-4012-B060-813166DD9389}" srcOrd="0" destOrd="0" presId="urn:microsoft.com/office/officeart/2005/8/layout/bProcess4"/>
    <dgm:cxn modelId="{CD235523-C39B-49FA-B392-EAE6955F4F95}" type="presOf" srcId="{A6DD8657-5B5E-420E-9C18-A3FA4AD903DC}" destId="{C2211D78-5DF2-444F-9450-7CDF848C26FB}" srcOrd="0" destOrd="0" presId="urn:microsoft.com/office/officeart/2005/8/layout/bProcess4"/>
    <dgm:cxn modelId="{149F53B2-1082-4690-8A7A-D8727130C032}" type="presParOf" srcId="{FC178B97-3CE1-44AC-83A5-E1EBAC420B56}" destId="{185C11EC-D858-4B1A-9D31-DB4AE6A73639}" srcOrd="0" destOrd="0" presId="urn:microsoft.com/office/officeart/2005/8/layout/bProcess4"/>
    <dgm:cxn modelId="{D75D35C7-E760-4C72-B569-33BE20CFE6A6}" type="presParOf" srcId="{185C11EC-D858-4B1A-9D31-DB4AE6A73639}" destId="{43AD7961-FA24-4E0C-83BD-F77919D5CECE}" srcOrd="0" destOrd="0" presId="urn:microsoft.com/office/officeart/2005/8/layout/bProcess4"/>
    <dgm:cxn modelId="{721D866C-8ABC-4DF2-9CC2-8427B12326E8}" type="presParOf" srcId="{185C11EC-D858-4B1A-9D31-DB4AE6A73639}" destId="{6B2A3F47-9692-45F9-814B-D5A317A0B0EC}" srcOrd="1" destOrd="0" presId="urn:microsoft.com/office/officeart/2005/8/layout/bProcess4"/>
    <dgm:cxn modelId="{8FF310A3-AEF7-44A9-B1B5-F94DDAAF48C2}" type="presParOf" srcId="{FC178B97-3CE1-44AC-83A5-E1EBAC420B56}" destId="{FEFFBFAB-10F0-4012-B060-813166DD9389}" srcOrd="1" destOrd="0" presId="urn:microsoft.com/office/officeart/2005/8/layout/bProcess4"/>
    <dgm:cxn modelId="{92C55379-1D93-4311-8534-3CFF7989489F}" type="presParOf" srcId="{FC178B97-3CE1-44AC-83A5-E1EBAC420B56}" destId="{09973CCC-AC7B-4CD8-8BCE-3355D6D7DD30}" srcOrd="2" destOrd="0" presId="urn:microsoft.com/office/officeart/2005/8/layout/bProcess4"/>
    <dgm:cxn modelId="{911436F4-A351-4DE0-9834-564BE2D15929}" type="presParOf" srcId="{09973CCC-AC7B-4CD8-8BCE-3355D6D7DD30}" destId="{2F8E9F93-207B-44BB-BC97-DD4884C8BA35}" srcOrd="0" destOrd="0" presId="urn:microsoft.com/office/officeart/2005/8/layout/bProcess4"/>
    <dgm:cxn modelId="{19F27C3F-AE87-47FD-A264-7D3CD3D4C237}" type="presParOf" srcId="{09973CCC-AC7B-4CD8-8BCE-3355D6D7DD30}" destId="{3C1BB0CD-3CF7-4000-9EDD-EAC9433E7D84}" srcOrd="1" destOrd="0" presId="urn:microsoft.com/office/officeart/2005/8/layout/bProcess4"/>
    <dgm:cxn modelId="{2E02104D-4900-4C00-9BD8-F401B1E41CD5}" type="presParOf" srcId="{FC178B97-3CE1-44AC-83A5-E1EBAC420B56}" destId="{06F9E52C-EDB7-4D6D-85E3-DB08ED67F627}" srcOrd="3" destOrd="0" presId="urn:microsoft.com/office/officeart/2005/8/layout/bProcess4"/>
    <dgm:cxn modelId="{6B886D6E-1DAA-4F2E-85CC-D6604679CBF8}" type="presParOf" srcId="{FC178B97-3CE1-44AC-83A5-E1EBAC420B56}" destId="{43850EC9-7095-49BB-A581-F36A8A5358A6}" srcOrd="4" destOrd="0" presId="urn:microsoft.com/office/officeart/2005/8/layout/bProcess4"/>
    <dgm:cxn modelId="{25154B46-83C8-47D0-B301-C2F1EEB96EF7}" type="presParOf" srcId="{43850EC9-7095-49BB-A581-F36A8A5358A6}" destId="{227E698E-9362-4614-AE47-77D6DE31CC29}" srcOrd="0" destOrd="0" presId="urn:microsoft.com/office/officeart/2005/8/layout/bProcess4"/>
    <dgm:cxn modelId="{297350F5-0408-45F3-A255-93A0F84F2916}" type="presParOf" srcId="{43850EC9-7095-49BB-A581-F36A8A5358A6}" destId="{C2211D78-5DF2-444F-9450-7CDF848C26FB}" srcOrd="1" destOrd="0" presId="urn:microsoft.com/office/officeart/2005/8/layout/bProcess4"/>
    <dgm:cxn modelId="{41C5DD1E-3727-4D53-A4B2-1CBD79C9AB32}" type="presParOf" srcId="{FC178B97-3CE1-44AC-83A5-E1EBAC420B56}" destId="{3147401C-B5CD-42CD-93E6-3A33B251E577}" srcOrd="5" destOrd="0" presId="urn:microsoft.com/office/officeart/2005/8/layout/bProcess4"/>
    <dgm:cxn modelId="{B72464F6-2AD8-4A35-B984-7FB01791218C}" type="presParOf" srcId="{FC178B97-3CE1-44AC-83A5-E1EBAC420B56}" destId="{21CB10EE-9F74-4B32-85F1-32CA5FFA7656}" srcOrd="6" destOrd="0" presId="urn:microsoft.com/office/officeart/2005/8/layout/bProcess4"/>
    <dgm:cxn modelId="{7933D728-54CA-4F35-9528-9894B1B15062}" type="presParOf" srcId="{21CB10EE-9F74-4B32-85F1-32CA5FFA7656}" destId="{F35EC96D-4762-4943-9D21-E1A016C59E1A}" srcOrd="0" destOrd="0" presId="urn:microsoft.com/office/officeart/2005/8/layout/bProcess4"/>
    <dgm:cxn modelId="{25297105-CA0F-41D5-B9D3-B3A4BE64D1DE}" type="presParOf" srcId="{21CB10EE-9F74-4B32-85F1-32CA5FFA7656}" destId="{7C5A337A-45D1-49F0-B14D-1C13C6AD40BC}" srcOrd="1" destOrd="0" presId="urn:microsoft.com/office/officeart/2005/8/layout/bProcess4"/>
    <dgm:cxn modelId="{210ACF40-B33F-4C69-A684-246DC9FE45A3}" type="presParOf" srcId="{FC178B97-3CE1-44AC-83A5-E1EBAC420B56}" destId="{8D4D59CC-B305-4AC3-8645-0CC312ACFDA5}" srcOrd="7" destOrd="0" presId="urn:microsoft.com/office/officeart/2005/8/layout/bProcess4"/>
    <dgm:cxn modelId="{DFFFA55E-70E0-4FAB-A36B-E8416DF7CC1F}" type="presParOf" srcId="{FC178B97-3CE1-44AC-83A5-E1EBAC420B56}" destId="{0F25B214-2DC9-4278-95BD-A2BDE262CB62}" srcOrd="8" destOrd="0" presId="urn:microsoft.com/office/officeart/2005/8/layout/bProcess4"/>
    <dgm:cxn modelId="{7C63D315-CA27-4EEB-A5EF-D4797FBCC6AA}" type="presParOf" srcId="{0F25B214-2DC9-4278-95BD-A2BDE262CB62}" destId="{5AD61ABD-13F9-4533-B426-F321FA7255D9}" srcOrd="0" destOrd="0" presId="urn:microsoft.com/office/officeart/2005/8/layout/bProcess4"/>
    <dgm:cxn modelId="{9F005486-FCDA-4BE2-A12D-9C5E0EE31C21}" type="presParOf" srcId="{0F25B214-2DC9-4278-95BD-A2BDE262CB62}" destId="{A87EE1B9-3078-4A7D-9425-7456335D8577}" srcOrd="1" destOrd="0" presId="urn:microsoft.com/office/officeart/2005/8/layout/bProcess4"/>
    <dgm:cxn modelId="{71ABC1FF-4443-4110-956E-96BE1D9C71F4}" type="presParOf" srcId="{FC178B97-3CE1-44AC-83A5-E1EBAC420B56}" destId="{262E4FDC-12FA-4B40-A4D3-3F7A538B83F8}" srcOrd="9" destOrd="0" presId="urn:microsoft.com/office/officeart/2005/8/layout/bProcess4"/>
    <dgm:cxn modelId="{429DE853-9BFC-43A2-813E-872F1D273FD3}" type="presParOf" srcId="{FC178B97-3CE1-44AC-83A5-E1EBAC420B56}" destId="{76CB691B-0A5B-486C-9E1D-5AF0000E0137}" srcOrd="10" destOrd="0" presId="urn:microsoft.com/office/officeart/2005/8/layout/bProcess4"/>
    <dgm:cxn modelId="{B69DC217-FABA-4A1F-BEA2-64680A755B33}" type="presParOf" srcId="{76CB691B-0A5B-486C-9E1D-5AF0000E0137}" destId="{BD219DB8-9ACC-407A-8C3B-65CFAA635D45}" srcOrd="0" destOrd="0" presId="urn:microsoft.com/office/officeart/2005/8/layout/bProcess4"/>
    <dgm:cxn modelId="{3ED4C1FB-25C2-41BE-A0D4-6E941D58959C}" type="presParOf" srcId="{76CB691B-0A5B-486C-9E1D-5AF0000E0137}" destId="{475D4CD5-DC29-4C75-BFA4-2633A0D35AFC}" srcOrd="1" destOrd="0" presId="urn:microsoft.com/office/officeart/2005/8/layout/bProcess4"/>
    <dgm:cxn modelId="{F08AB054-4D23-4B94-AA5A-A0404B053809}" type="presParOf" srcId="{FC178B97-3CE1-44AC-83A5-E1EBAC420B56}" destId="{CF394F7A-947B-472B-AB1E-64A4E857D93C}" srcOrd="11" destOrd="0" presId="urn:microsoft.com/office/officeart/2005/8/layout/bProcess4"/>
    <dgm:cxn modelId="{15F21C06-C524-42F9-80F8-3B0446D6517A}" type="presParOf" srcId="{FC178B97-3CE1-44AC-83A5-E1EBAC420B56}" destId="{40C9A41F-5308-4D57-8096-AF9DACEC5EFF}" srcOrd="12" destOrd="0" presId="urn:microsoft.com/office/officeart/2005/8/layout/bProcess4"/>
    <dgm:cxn modelId="{A7116D3B-F912-45C6-AF3E-ACBC238DFDC9}" type="presParOf" srcId="{40C9A41F-5308-4D57-8096-AF9DACEC5EFF}" destId="{1DBC456B-A314-4794-BF5C-C57789311DF5}" srcOrd="0" destOrd="0" presId="urn:microsoft.com/office/officeart/2005/8/layout/bProcess4"/>
    <dgm:cxn modelId="{8EE3CE4F-F17D-4C45-ACE1-D9818A4949AC}" type="presParOf" srcId="{40C9A41F-5308-4D57-8096-AF9DACEC5EFF}" destId="{6C124CAB-1FE4-4BEF-9A8C-AF29DFC2CFEF}" srcOrd="1" destOrd="0" presId="urn:microsoft.com/office/officeart/2005/8/layout/bProcess4"/>
    <dgm:cxn modelId="{B5FEE166-B7CA-4FE8-A92B-B2F77F9843FB}" type="presParOf" srcId="{FC178B97-3CE1-44AC-83A5-E1EBAC420B56}" destId="{8423819B-0E82-49AB-AC78-D67494F7B379}" srcOrd="13" destOrd="0" presId="urn:microsoft.com/office/officeart/2005/8/layout/bProcess4"/>
    <dgm:cxn modelId="{B8CF5BC4-2DC9-4788-8C63-0C54C08B2363}" type="presParOf" srcId="{FC178B97-3CE1-44AC-83A5-E1EBAC420B56}" destId="{DF656022-3147-461F-ABCE-8BD52BAD48A6}" srcOrd="14" destOrd="0" presId="urn:microsoft.com/office/officeart/2005/8/layout/bProcess4"/>
    <dgm:cxn modelId="{20157A6C-BD2D-4BBA-B84C-4EE82CDB7937}" type="presParOf" srcId="{DF656022-3147-461F-ABCE-8BD52BAD48A6}" destId="{44DA8AB5-E02C-4354-8B32-7889AF42FEDF}" srcOrd="0" destOrd="0" presId="urn:microsoft.com/office/officeart/2005/8/layout/bProcess4"/>
    <dgm:cxn modelId="{BAE333F9-3106-48CD-AC0D-36BFB2810F64}" type="presParOf" srcId="{DF656022-3147-461F-ABCE-8BD52BAD48A6}" destId="{C6E4ACFF-B981-4F5B-9072-F454FE6A26C8}" srcOrd="1" destOrd="0" presId="urn:microsoft.com/office/officeart/2005/8/layout/bProcess4"/>
    <dgm:cxn modelId="{BF7BEE44-FBF0-4B69-AD79-676A8AFDA74D}" type="presParOf" srcId="{FC178B97-3CE1-44AC-83A5-E1EBAC420B56}" destId="{4714A063-B1AE-4011-9651-1A0464C2A490}" srcOrd="15" destOrd="0" presId="urn:microsoft.com/office/officeart/2005/8/layout/bProcess4"/>
    <dgm:cxn modelId="{0173AFAA-67ED-45A7-BABB-18C395465F68}" type="presParOf" srcId="{FC178B97-3CE1-44AC-83A5-E1EBAC420B56}" destId="{1271632B-8BF9-449C-886E-8ADB39A55DDA}" srcOrd="16" destOrd="0" presId="urn:microsoft.com/office/officeart/2005/8/layout/bProcess4"/>
    <dgm:cxn modelId="{DF534E69-B538-4A84-BA6F-EC4F97B00533}" type="presParOf" srcId="{1271632B-8BF9-449C-886E-8ADB39A55DDA}" destId="{262D240B-B37E-4248-9766-FDE8601BD0CC}" srcOrd="0" destOrd="0" presId="urn:microsoft.com/office/officeart/2005/8/layout/bProcess4"/>
    <dgm:cxn modelId="{1227BD30-D38E-4F80-A261-757095EA93A9}" type="presParOf" srcId="{1271632B-8BF9-449C-886E-8ADB39A55DDA}" destId="{689D77E3-CA8F-4520-A797-7F8CED23AEF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4239E-FCCD-48F1-BE6F-DD8B2D22EAE9}" type="doc">
      <dgm:prSet loTypeId="urn:microsoft.com/office/officeart/2005/8/layout/bProcess4" loCatId="process" qsTypeId="urn:microsoft.com/office/officeart/2005/8/quickstyle/simple3" qsCatId="simple" csTypeId="urn:microsoft.com/office/officeart/2005/8/colors/accent1_4" csCatId="accent1" phldr="1"/>
      <dgm:spPr/>
    </dgm:pt>
    <dgm:pt modelId="{5DAA5BC5-66CD-4F3D-B61B-8944B1AE694F}">
      <dgm:prSet phldrT="[Text]" custT="1"/>
      <dgm:spPr/>
      <dgm:t>
        <a:bodyPr vert="horz"/>
        <a:lstStyle/>
        <a:p>
          <a:pPr>
            <a:spcAft>
              <a:spcPts val="1200"/>
            </a:spcAft>
          </a:pPr>
          <a:r>
            <a:rPr lang="en-CA" sz="1400" b="1" dirty="0" smtClean="0"/>
            <a:t>Wellness Consultant</a:t>
          </a:r>
        </a:p>
        <a:p>
          <a:pPr>
            <a:spcAft>
              <a:spcPts val="1200"/>
            </a:spcAft>
          </a:pPr>
          <a:r>
            <a:rPr lang="en-CA" sz="1400" b="1" dirty="0" smtClean="0"/>
            <a:t>Wellness Culture &amp; Sport </a:t>
          </a:r>
        </a:p>
        <a:p>
          <a:pPr>
            <a:spcAft>
              <a:spcPts val="1200"/>
            </a:spcAft>
          </a:pPr>
          <a:r>
            <a:rPr lang="en-CA" sz="1400" b="1" dirty="0" smtClean="0"/>
            <a:t>June 2012</a:t>
          </a:r>
          <a:endParaRPr lang="en-CA" sz="1400" dirty="0"/>
        </a:p>
      </dgm:t>
    </dgm:pt>
    <dgm:pt modelId="{1BB20ABA-5937-4496-9235-01AC7F7EFEDB}" type="parTrans" cxnId="{2601F296-81BD-4618-A05F-348AB857F8CC}">
      <dgm:prSet/>
      <dgm:spPr/>
      <dgm:t>
        <a:bodyPr/>
        <a:lstStyle/>
        <a:p>
          <a:endParaRPr lang="en-CA"/>
        </a:p>
      </dgm:t>
    </dgm:pt>
    <dgm:pt modelId="{251D0C5A-87A0-4CB1-9693-98F938506607}" type="sibTrans" cxnId="{2601F296-81BD-4618-A05F-348AB857F8CC}">
      <dgm:prSet/>
      <dgm:spPr/>
      <dgm:t>
        <a:bodyPr/>
        <a:lstStyle/>
        <a:p>
          <a:endParaRPr lang="en-CA"/>
        </a:p>
      </dgm:t>
    </dgm:pt>
    <dgm:pt modelId="{9D7C2612-F09D-404B-BAB1-AF0D4AA9AE19}">
      <dgm:prSet phldrT="[Text]" custT="1"/>
      <dgm:spPr/>
      <dgm:t>
        <a:bodyPr vert="horz"/>
        <a:lstStyle/>
        <a:p>
          <a:pPr>
            <a:spcAft>
              <a:spcPts val="1200"/>
            </a:spcAft>
          </a:pPr>
          <a:r>
            <a:rPr lang="en-CA" sz="1400" dirty="0" smtClean="0"/>
            <a:t>Promotions</a:t>
          </a:r>
          <a:r>
            <a:rPr lang="en-CA" sz="1400" baseline="0" dirty="0" smtClean="0"/>
            <a:t> of Resources</a:t>
          </a:r>
        </a:p>
        <a:p>
          <a:pPr>
            <a:spcAft>
              <a:spcPts val="1200"/>
            </a:spcAft>
          </a:pPr>
          <a:r>
            <a:rPr lang="en-CA" sz="1400" baseline="0" dirty="0" smtClean="0"/>
            <a:t>Creation of Formal Structure</a:t>
          </a:r>
        </a:p>
        <a:p>
          <a:pPr>
            <a:spcAft>
              <a:spcPts val="1200"/>
            </a:spcAft>
          </a:pPr>
          <a:r>
            <a:rPr lang="en-CA" sz="1400" baseline="0" dirty="0" smtClean="0"/>
            <a:t>Increase ROLE of Network</a:t>
          </a:r>
          <a:endParaRPr lang="en-CA" sz="1400" dirty="0"/>
        </a:p>
      </dgm:t>
    </dgm:pt>
    <dgm:pt modelId="{5ADE546C-DFDD-4FE0-9852-676927EC5723}" type="parTrans" cxnId="{533267B2-5D6C-4AE1-BA3C-9AB97D733B6B}">
      <dgm:prSet/>
      <dgm:spPr/>
      <dgm:t>
        <a:bodyPr/>
        <a:lstStyle/>
        <a:p>
          <a:endParaRPr lang="en-CA"/>
        </a:p>
      </dgm:t>
    </dgm:pt>
    <dgm:pt modelId="{CD82A3FA-B7B3-4F55-9EF5-E5539804E2A0}" type="sibTrans" cxnId="{533267B2-5D6C-4AE1-BA3C-9AB97D733B6B}">
      <dgm:prSet/>
      <dgm:spPr/>
      <dgm:t>
        <a:bodyPr/>
        <a:lstStyle/>
        <a:p>
          <a:endParaRPr lang="en-CA"/>
        </a:p>
      </dgm:t>
    </dgm:pt>
    <dgm:pt modelId="{67A8BBB2-B7CB-4B5B-BCE2-2065B7E00CAD}">
      <dgm:prSet phldrT="[Text]" custT="1"/>
      <dgm:spPr/>
      <dgm:t>
        <a:bodyPr vert="horz"/>
        <a:lstStyle/>
        <a:p>
          <a:pPr marL="0" marR="0" indent="0" defTabSz="914400" eaLnBrk="1" fontAlgn="auto" latinLnBrk="0" hangingPunct="1">
            <a:lnSpc>
              <a:spcPct val="100000"/>
            </a:lnSpc>
            <a:spcBef>
              <a:spcPts val="0"/>
            </a:spcBef>
            <a:spcAft>
              <a:spcPts val="1200"/>
            </a:spcAft>
            <a:buClrTx/>
            <a:buSzTx/>
            <a:buFontTx/>
            <a:buNone/>
            <a:tabLst/>
            <a:defRPr/>
          </a:pPr>
          <a:r>
            <a:rPr lang="en-CA" sz="1400" b="1" dirty="0" smtClean="0"/>
            <a:t>FORMAL GRANT PROGRAM &amp; NETWORK BUDGET</a:t>
          </a:r>
        </a:p>
        <a:p>
          <a:pPr marL="0" marR="0" indent="0" defTabSz="914400" eaLnBrk="1" fontAlgn="auto" latinLnBrk="0" hangingPunct="1">
            <a:lnSpc>
              <a:spcPct val="100000"/>
            </a:lnSpc>
            <a:spcBef>
              <a:spcPts val="0"/>
            </a:spcBef>
            <a:spcAft>
              <a:spcPts val="1200"/>
            </a:spcAft>
            <a:buClrTx/>
            <a:buSzTx/>
            <a:buFontTx/>
            <a:buNone/>
            <a:tabLst/>
            <a:defRPr/>
          </a:pPr>
          <a:r>
            <a:rPr lang="en-CA" sz="1400" b="1" dirty="0" smtClean="0"/>
            <a:t>April 2013</a:t>
          </a:r>
        </a:p>
        <a:p>
          <a:pPr marL="0" marR="0" indent="0" defTabSz="711200" eaLnBrk="1" fontAlgn="auto" latinLnBrk="0" hangingPunct="1">
            <a:lnSpc>
              <a:spcPct val="90000"/>
            </a:lnSpc>
            <a:spcBef>
              <a:spcPts val="600"/>
            </a:spcBef>
            <a:spcAft>
              <a:spcPts val="600"/>
            </a:spcAft>
            <a:buClrTx/>
            <a:buSzTx/>
            <a:buFontTx/>
            <a:buNone/>
            <a:tabLst/>
            <a:defRPr/>
          </a:pPr>
          <a:endParaRPr lang="en-CA" sz="1400" dirty="0"/>
        </a:p>
      </dgm:t>
    </dgm:pt>
    <dgm:pt modelId="{EEC0B005-2499-4498-BE21-DE7E3C47059F}" type="parTrans" cxnId="{AC5D88AA-BE23-40C8-83CD-7FBB6FF28015}">
      <dgm:prSet/>
      <dgm:spPr/>
      <dgm:t>
        <a:bodyPr/>
        <a:lstStyle/>
        <a:p>
          <a:endParaRPr lang="en-CA"/>
        </a:p>
      </dgm:t>
    </dgm:pt>
    <dgm:pt modelId="{FD0870B8-A50B-4740-89F5-3AA2CB942445}" type="sibTrans" cxnId="{AC5D88AA-BE23-40C8-83CD-7FBB6FF28015}">
      <dgm:prSet/>
      <dgm:spPr/>
      <dgm:t>
        <a:bodyPr/>
        <a:lstStyle/>
        <a:p>
          <a:endParaRPr lang="en-CA"/>
        </a:p>
      </dgm:t>
    </dgm:pt>
    <dgm:pt modelId="{A03FCDFC-04F6-485D-9C41-49B9DD524369}">
      <dgm:prSet phldrT="[Text]" custT="1"/>
      <dgm:spPr/>
      <dgm:t>
        <a:bodyPr vert="horz"/>
        <a:lstStyle/>
        <a:p>
          <a:pPr marL="0" marR="0" indent="0" defTabSz="914400" eaLnBrk="1" fontAlgn="auto" latinLnBrk="0" hangingPunct="1">
            <a:lnSpc>
              <a:spcPct val="100000"/>
            </a:lnSpc>
            <a:spcBef>
              <a:spcPts val="0"/>
            </a:spcBef>
            <a:spcAft>
              <a:spcPts val="1200"/>
            </a:spcAft>
            <a:buClrTx/>
            <a:buSzTx/>
            <a:buFontTx/>
            <a:buNone/>
            <a:tabLst/>
            <a:defRPr/>
          </a:pPr>
          <a:r>
            <a:rPr lang="en-CA" sz="1600" b="1" dirty="0" smtClean="0"/>
            <a:t>Partnership building </a:t>
          </a:r>
          <a:r>
            <a:rPr lang="en-CA" sz="1500" b="0" dirty="0" smtClean="0"/>
            <a:t>C</a:t>
          </a:r>
          <a:r>
            <a:rPr lang="en-CA" sz="1400" dirty="0" smtClean="0"/>
            <a:t>ommunity activities</a:t>
          </a:r>
        </a:p>
        <a:p>
          <a:pPr marL="0" marR="0" indent="0" defTabSz="914400" eaLnBrk="1" fontAlgn="auto" latinLnBrk="0" hangingPunct="1">
            <a:lnSpc>
              <a:spcPct val="100000"/>
            </a:lnSpc>
            <a:spcBef>
              <a:spcPts val="0"/>
            </a:spcBef>
            <a:spcAft>
              <a:spcPts val="1200"/>
            </a:spcAft>
            <a:buClrTx/>
            <a:buSzTx/>
            <a:buFontTx/>
            <a:buNone/>
            <a:tabLst/>
            <a:defRPr/>
          </a:pPr>
          <a:r>
            <a:rPr lang="en-CA" sz="1400" dirty="0" smtClean="0"/>
            <a:t> April 2013 – April 2014</a:t>
          </a:r>
        </a:p>
      </dgm:t>
    </dgm:pt>
    <dgm:pt modelId="{A45826E4-B12E-4E94-9945-CE4B977015B3}" type="parTrans" cxnId="{C600ED97-5DD9-4E9C-B313-B317807ED347}">
      <dgm:prSet/>
      <dgm:spPr/>
      <dgm:t>
        <a:bodyPr/>
        <a:lstStyle/>
        <a:p>
          <a:endParaRPr lang="en-CA"/>
        </a:p>
      </dgm:t>
    </dgm:pt>
    <dgm:pt modelId="{6A9066DA-4ABB-443A-BAC0-414307FD78FB}" type="sibTrans" cxnId="{C600ED97-5DD9-4E9C-B313-B317807ED347}">
      <dgm:prSet/>
      <dgm:spPr/>
      <dgm:t>
        <a:bodyPr/>
        <a:lstStyle/>
        <a:p>
          <a:endParaRPr lang="en-CA"/>
        </a:p>
      </dgm:t>
    </dgm:pt>
    <dgm:pt modelId="{3832688A-6EF2-4C8B-B2DA-BC1A9E87150A}">
      <dgm:prSet phldrT="[Text]" custT="1"/>
      <dgm:spPr/>
      <dgm:t>
        <a:bodyPr vert="horz"/>
        <a:lstStyle/>
        <a:p>
          <a:pPr marL="0" marR="0" indent="0" defTabSz="914400" eaLnBrk="1" fontAlgn="auto" latinLnBrk="0" hangingPunct="1">
            <a:lnSpc>
              <a:spcPct val="100000"/>
            </a:lnSpc>
            <a:spcBef>
              <a:spcPts val="0"/>
            </a:spcBef>
            <a:spcAft>
              <a:spcPts val="0"/>
            </a:spcAft>
            <a:buClrTx/>
            <a:buSzTx/>
            <a:buFontTx/>
            <a:buNone/>
            <a:tabLst/>
            <a:defRPr/>
          </a:pPr>
          <a:r>
            <a:rPr lang="en-CA" sz="1400" dirty="0" smtClean="0"/>
            <a:t>April 2014 – 2015 </a:t>
          </a:r>
        </a:p>
        <a:p>
          <a:pPr marL="0" marR="0" indent="0" defTabSz="914400" eaLnBrk="1" fontAlgn="auto" latinLnBrk="0" hangingPunct="1">
            <a:lnSpc>
              <a:spcPct val="100000"/>
            </a:lnSpc>
            <a:spcBef>
              <a:spcPts val="0"/>
            </a:spcBef>
            <a:spcAft>
              <a:spcPts val="0"/>
            </a:spcAft>
            <a:buClrTx/>
            <a:buSzTx/>
            <a:buFontTx/>
            <a:buNone/>
            <a:tabLst/>
            <a:defRPr/>
          </a:pPr>
          <a:r>
            <a:rPr lang="en-CA" sz="1400" dirty="0" smtClean="0"/>
            <a:t>Wellness Network Funding for Year Long Initiatives </a:t>
          </a:r>
        </a:p>
      </dgm:t>
    </dgm:pt>
    <dgm:pt modelId="{A51EA7DF-63F5-47A9-A4A4-112F45114C13}" type="parTrans" cxnId="{6A0FFF65-5294-4B56-A473-81A3C6A97F6D}">
      <dgm:prSet/>
      <dgm:spPr/>
      <dgm:t>
        <a:bodyPr/>
        <a:lstStyle/>
        <a:p>
          <a:endParaRPr lang="en-CA"/>
        </a:p>
      </dgm:t>
    </dgm:pt>
    <dgm:pt modelId="{886E16BD-A33A-4945-90C4-D0D1B298BEDD}" type="sibTrans" cxnId="{6A0FFF65-5294-4B56-A473-81A3C6A97F6D}">
      <dgm:prSet/>
      <dgm:spPr/>
      <dgm:t>
        <a:bodyPr/>
        <a:lstStyle/>
        <a:p>
          <a:endParaRPr lang="en-CA"/>
        </a:p>
      </dgm:t>
    </dgm:pt>
    <dgm:pt modelId="{F6D0919D-B8FC-4967-A8DE-9980DE1F6F87}">
      <dgm:prSet phldrT="[Text]" custT="1"/>
      <dgm:spPr/>
      <dgm:t>
        <a:bodyPr vert="horz"/>
        <a:lstStyle/>
        <a:p>
          <a:pPr>
            <a:lnSpc>
              <a:spcPct val="100000"/>
            </a:lnSpc>
          </a:pPr>
          <a:endParaRPr lang="en-CA" sz="1400" b="1" dirty="0"/>
        </a:p>
      </dgm:t>
    </dgm:pt>
    <dgm:pt modelId="{352B74D7-0325-4B08-9B49-B576861AA1B0}" type="parTrans" cxnId="{2608CFDA-739F-4CAF-91BA-554F0E6E539A}">
      <dgm:prSet/>
      <dgm:spPr/>
      <dgm:t>
        <a:bodyPr/>
        <a:lstStyle/>
        <a:p>
          <a:endParaRPr lang="en-CA"/>
        </a:p>
      </dgm:t>
    </dgm:pt>
    <dgm:pt modelId="{DB98DFB1-EE94-448D-BF37-02DE9ACCE424}" type="sibTrans" cxnId="{2608CFDA-739F-4CAF-91BA-554F0E6E539A}">
      <dgm:prSet/>
      <dgm:spPr/>
      <dgm:t>
        <a:bodyPr/>
        <a:lstStyle/>
        <a:p>
          <a:endParaRPr lang="en-CA"/>
        </a:p>
      </dgm:t>
    </dgm:pt>
    <dgm:pt modelId="{D567FA9F-88BF-43E3-B797-B8822313074B}">
      <dgm:prSet phldrT="[Text]" custT="1"/>
      <dgm:spPr/>
      <dgm:t>
        <a:bodyPr vert="horz"/>
        <a:lstStyle/>
        <a:p>
          <a:endParaRPr lang="en-CA" sz="1400" dirty="0"/>
        </a:p>
      </dgm:t>
    </dgm:pt>
    <dgm:pt modelId="{67D544AD-B9E3-4DB1-9064-BE8B50CDEBDE}" type="parTrans" cxnId="{67A5FC3B-B2C6-44C7-AAB6-B8367C209E16}">
      <dgm:prSet/>
      <dgm:spPr/>
      <dgm:t>
        <a:bodyPr/>
        <a:lstStyle/>
        <a:p>
          <a:endParaRPr lang="en-CA"/>
        </a:p>
      </dgm:t>
    </dgm:pt>
    <dgm:pt modelId="{94579950-65F6-4166-8CD9-E6EE591E6A7B}" type="sibTrans" cxnId="{67A5FC3B-B2C6-44C7-AAB6-B8367C209E16}">
      <dgm:prSet/>
      <dgm:spPr/>
      <dgm:t>
        <a:bodyPr/>
        <a:lstStyle/>
        <a:p>
          <a:endParaRPr lang="en-CA"/>
        </a:p>
      </dgm:t>
    </dgm:pt>
    <dgm:pt modelId="{A6DD8657-5B5E-420E-9C18-A3FA4AD903DC}">
      <dgm:prSet phldrT="[Text]" custT="1"/>
      <dgm:spPr/>
      <dgm:t>
        <a:bodyPr vert="horz"/>
        <a:lstStyle/>
        <a:p>
          <a:pPr marL="0" marR="0" indent="0" defTabSz="914400" eaLnBrk="1" fontAlgn="auto" latinLnBrk="0" hangingPunct="1">
            <a:lnSpc>
              <a:spcPct val="100000"/>
            </a:lnSpc>
            <a:spcBef>
              <a:spcPts val="0"/>
            </a:spcBef>
            <a:spcAft>
              <a:spcPts val="1200"/>
            </a:spcAft>
            <a:buClrTx/>
            <a:buSzTx/>
            <a:buFontTx/>
            <a:buNone/>
            <a:tabLst/>
            <a:defRPr/>
          </a:pPr>
          <a:endParaRPr lang="en-CA" sz="1200" dirty="0" smtClean="0"/>
        </a:p>
        <a:p>
          <a:pPr marL="0" marR="0" indent="0" defTabSz="914400" eaLnBrk="1" fontAlgn="auto" latinLnBrk="0" hangingPunct="1">
            <a:lnSpc>
              <a:spcPct val="100000"/>
            </a:lnSpc>
            <a:spcBef>
              <a:spcPts val="0"/>
            </a:spcBef>
            <a:spcAft>
              <a:spcPts val="1200"/>
            </a:spcAft>
            <a:buClrTx/>
            <a:buSzTx/>
            <a:buFontTx/>
            <a:buNone/>
            <a:tabLst/>
            <a:defRPr/>
          </a:pPr>
          <a:r>
            <a:rPr lang="en-CA" sz="1200" dirty="0" smtClean="0"/>
            <a:t>Strategic Planning</a:t>
          </a:r>
        </a:p>
        <a:p>
          <a:pPr marL="0" marR="0" indent="0" defTabSz="914400" eaLnBrk="1" fontAlgn="auto" latinLnBrk="0" hangingPunct="1">
            <a:lnSpc>
              <a:spcPct val="100000"/>
            </a:lnSpc>
            <a:spcBef>
              <a:spcPts val="0"/>
            </a:spcBef>
            <a:spcAft>
              <a:spcPts val="1200"/>
            </a:spcAft>
            <a:buClrTx/>
            <a:buSzTx/>
            <a:buFontTx/>
            <a:buNone/>
            <a:tabLst/>
            <a:defRPr/>
          </a:pPr>
          <a:r>
            <a:rPr lang="en-CA" sz="1200" dirty="0" smtClean="0"/>
            <a:t>Network Goals </a:t>
          </a:r>
        </a:p>
        <a:p>
          <a:pPr marL="0" marR="0" indent="0" defTabSz="914400" eaLnBrk="1" fontAlgn="auto" latinLnBrk="0" hangingPunct="1">
            <a:lnSpc>
              <a:spcPct val="100000"/>
            </a:lnSpc>
            <a:spcBef>
              <a:spcPts val="0"/>
            </a:spcBef>
            <a:spcAft>
              <a:spcPts val="1200"/>
            </a:spcAft>
            <a:buClrTx/>
            <a:buSzTx/>
            <a:buFontTx/>
            <a:buNone/>
            <a:tabLst/>
            <a:defRPr/>
          </a:pPr>
          <a:r>
            <a:rPr lang="en-CA" sz="1200" dirty="0" smtClean="0"/>
            <a:t>Facilitated in January 2013</a:t>
          </a:r>
        </a:p>
        <a:p>
          <a:pPr marL="0" marR="0" indent="0" defTabSz="914400" eaLnBrk="1" fontAlgn="auto" latinLnBrk="0" hangingPunct="1">
            <a:lnSpc>
              <a:spcPct val="100000"/>
            </a:lnSpc>
            <a:spcBef>
              <a:spcPts val="0"/>
            </a:spcBef>
            <a:spcAft>
              <a:spcPts val="1200"/>
            </a:spcAft>
            <a:buClrTx/>
            <a:buSzTx/>
            <a:buFontTx/>
            <a:buNone/>
            <a:tabLst/>
            <a:defRPr/>
          </a:pPr>
          <a:endParaRPr lang="en-CA" sz="1600" b="1" dirty="0" smtClean="0"/>
        </a:p>
      </dgm:t>
    </dgm:pt>
    <dgm:pt modelId="{3B9B45A0-BF74-4022-BAAD-9D1C9AE09D81}" type="sibTrans" cxnId="{F7694A91-C955-4DFC-AE3E-9DFA120C5380}">
      <dgm:prSet/>
      <dgm:spPr/>
      <dgm:t>
        <a:bodyPr/>
        <a:lstStyle/>
        <a:p>
          <a:endParaRPr lang="en-CA"/>
        </a:p>
      </dgm:t>
    </dgm:pt>
    <dgm:pt modelId="{A4A02B2A-F6B4-4A88-BD89-9D915D119B90}" type="parTrans" cxnId="{F7694A91-C955-4DFC-AE3E-9DFA120C5380}">
      <dgm:prSet/>
      <dgm:spPr/>
      <dgm:t>
        <a:bodyPr/>
        <a:lstStyle/>
        <a:p>
          <a:endParaRPr lang="en-CA"/>
        </a:p>
      </dgm:t>
    </dgm:pt>
    <dgm:pt modelId="{FC178B97-3CE1-44AC-83A5-E1EBAC420B56}" type="pres">
      <dgm:prSet presAssocID="{F964239E-FCCD-48F1-BE6F-DD8B2D22EAE9}" presName="Name0" presStyleCnt="0">
        <dgm:presLayoutVars>
          <dgm:dir/>
          <dgm:resizeHandles/>
        </dgm:presLayoutVars>
      </dgm:prSet>
      <dgm:spPr/>
    </dgm:pt>
    <dgm:pt modelId="{185C11EC-D858-4B1A-9D31-DB4AE6A73639}" type="pres">
      <dgm:prSet presAssocID="{5DAA5BC5-66CD-4F3D-B61B-8944B1AE694F}" presName="compNode" presStyleCnt="0"/>
      <dgm:spPr/>
    </dgm:pt>
    <dgm:pt modelId="{43AD7961-FA24-4E0C-83BD-F77919D5CECE}" type="pres">
      <dgm:prSet presAssocID="{5DAA5BC5-66CD-4F3D-B61B-8944B1AE694F}" presName="dummyConnPt" presStyleCnt="0"/>
      <dgm:spPr/>
    </dgm:pt>
    <dgm:pt modelId="{6B2A3F47-9692-45F9-814B-D5A317A0B0EC}" type="pres">
      <dgm:prSet presAssocID="{5DAA5BC5-66CD-4F3D-B61B-8944B1AE694F}" presName="node" presStyleLbl="node1" presStyleIdx="0" presStyleCnt="8">
        <dgm:presLayoutVars>
          <dgm:bulletEnabled val="1"/>
        </dgm:presLayoutVars>
      </dgm:prSet>
      <dgm:spPr/>
      <dgm:t>
        <a:bodyPr/>
        <a:lstStyle/>
        <a:p>
          <a:endParaRPr lang="en-CA"/>
        </a:p>
      </dgm:t>
    </dgm:pt>
    <dgm:pt modelId="{FEFFBFAB-10F0-4012-B060-813166DD9389}" type="pres">
      <dgm:prSet presAssocID="{251D0C5A-87A0-4CB1-9693-98F938506607}" presName="sibTrans" presStyleLbl="bgSibTrans2D1" presStyleIdx="0" presStyleCnt="7"/>
      <dgm:spPr/>
      <dgm:t>
        <a:bodyPr/>
        <a:lstStyle/>
        <a:p>
          <a:endParaRPr lang="en-CA"/>
        </a:p>
      </dgm:t>
    </dgm:pt>
    <dgm:pt modelId="{09973CCC-AC7B-4CD8-8BCE-3355D6D7DD30}" type="pres">
      <dgm:prSet presAssocID="{9D7C2612-F09D-404B-BAB1-AF0D4AA9AE19}" presName="compNode" presStyleCnt="0"/>
      <dgm:spPr/>
    </dgm:pt>
    <dgm:pt modelId="{2F8E9F93-207B-44BB-BC97-DD4884C8BA35}" type="pres">
      <dgm:prSet presAssocID="{9D7C2612-F09D-404B-BAB1-AF0D4AA9AE19}" presName="dummyConnPt" presStyleCnt="0"/>
      <dgm:spPr/>
    </dgm:pt>
    <dgm:pt modelId="{3C1BB0CD-3CF7-4000-9EDD-EAC9433E7D84}" type="pres">
      <dgm:prSet presAssocID="{9D7C2612-F09D-404B-BAB1-AF0D4AA9AE19}" presName="node" presStyleLbl="node1" presStyleIdx="1" presStyleCnt="8" custScaleY="107024">
        <dgm:presLayoutVars>
          <dgm:bulletEnabled val="1"/>
        </dgm:presLayoutVars>
      </dgm:prSet>
      <dgm:spPr/>
      <dgm:t>
        <a:bodyPr/>
        <a:lstStyle/>
        <a:p>
          <a:endParaRPr lang="en-CA"/>
        </a:p>
      </dgm:t>
    </dgm:pt>
    <dgm:pt modelId="{06F9E52C-EDB7-4D6D-85E3-DB08ED67F627}" type="pres">
      <dgm:prSet presAssocID="{CD82A3FA-B7B3-4F55-9EF5-E5539804E2A0}" presName="sibTrans" presStyleLbl="bgSibTrans2D1" presStyleIdx="1" presStyleCnt="7"/>
      <dgm:spPr/>
      <dgm:t>
        <a:bodyPr/>
        <a:lstStyle/>
        <a:p>
          <a:endParaRPr lang="en-CA"/>
        </a:p>
      </dgm:t>
    </dgm:pt>
    <dgm:pt modelId="{43850EC9-7095-49BB-A581-F36A8A5358A6}" type="pres">
      <dgm:prSet presAssocID="{A6DD8657-5B5E-420E-9C18-A3FA4AD903DC}" presName="compNode" presStyleCnt="0"/>
      <dgm:spPr/>
    </dgm:pt>
    <dgm:pt modelId="{227E698E-9362-4614-AE47-77D6DE31CC29}" type="pres">
      <dgm:prSet presAssocID="{A6DD8657-5B5E-420E-9C18-A3FA4AD903DC}" presName="dummyConnPt" presStyleCnt="0"/>
      <dgm:spPr/>
    </dgm:pt>
    <dgm:pt modelId="{C2211D78-5DF2-444F-9450-7CDF848C26FB}" type="pres">
      <dgm:prSet presAssocID="{A6DD8657-5B5E-420E-9C18-A3FA4AD903DC}" presName="node" presStyleLbl="node1" presStyleIdx="2" presStyleCnt="8" custLinFactNeighborX="-126" custLinFactNeighborY="-1343">
        <dgm:presLayoutVars>
          <dgm:bulletEnabled val="1"/>
        </dgm:presLayoutVars>
      </dgm:prSet>
      <dgm:spPr/>
      <dgm:t>
        <a:bodyPr/>
        <a:lstStyle/>
        <a:p>
          <a:endParaRPr lang="en-CA"/>
        </a:p>
      </dgm:t>
    </dgm:pt>
    <dgm:pt modelId="{3147401C-B5CD-42CD-93E6-3A33B251E577}" type="pres">
      <dgm:prSet presAssocID="{3B9B45A0-BF74-4022-BAAD-9D1C9AE09D81}" presName="sibTrans" presStyleLbl="bgSibTrans2D1" presStyleIdx="2" presStyleCnt="7"/>
      <dgm:spPr/>
      <dgm:t>
        <a:bodyPr/>
        <a:lstStyle/>
        <a:p>
          <a:endParaRPr lang="en-CA"/>
        </a:p>
      </dgm:t>
    </dgm:pt>
    <dgm:pt modelId="{21CB10EE-9F74-4B32-85F1-32CA5FFA7656}" type="pres">
      <dgm:prSet presAssocID="{67A8BBB2-B7CB-4B5B-BCE2-2065B7E00CAD}" presName="compNode" presStyleCnt="0"/>
      <dgm:spPr/>
    </dgm:pt>
    <dgm:pt modelId="{F35EC96D-4762-4943-9D21-E1A016C59E1A}" type="pres">
      <dgm:prSet presAssocID="{67A8BBB2-B7CB-4B5B-BCE2-2065B7E00CAD}" presName="dummyConnPt" presStyleCnt="0"/>
      <dgm:spPr/>
    </dgm:pt>
    <dgm:pt modelId="{7C5A337A-45D1-49F0-B14D-1C13C6AD40BC}" type="pres">
      <dgm:prSet presAssocID="{67A8BBB2-B7CB-4B5B-BCE2-2065B7E00CAD}" presName="node" presStyleLbl="node1" presStyleIdx="3" presStyleCnt="8" custScaleX="126086" custScaleY="113961">
        <dgm:presLayoutVars>
          <dgm:bulletEnabled val="1"/>
        </dgm:presLayoutVars>
      </dgm:prSet>
      <dgm:spPr/>
      <dgm:t>
        <a:bodyPr/>
        <a:lstStyle/>
        <a:p>
          <a:endParaRPr lang="en-CA"/>
        </a:p>
      </dgm:t>
    </dgm:pt>
    <dgm:pt modelId="{8D4D59CC-B305-4AC3-8645-0CC312ACFDA5}" type="pres">
      <dgm:prSet presAssocID="{FD0870B8-A50B-4740-89F5-3AA2CB942445}" presName="sibTrans" presStyleLbl="bgSibTrans2D1" presStyleIdx="3" presStyleCnt="7"/>
      <dgm:spPr/>
      <dgm:t>
        <a:bodyPr/>
        <a:lstStyle/>
        <a:p>
          <a:endParaRPr lang="en-CA"/>
        </a:p>
      </dgm:t>
    </dgm:pt>
    <dgm:pt modelId="{0F25B214-2DC9-4278-95BD-A2BDE262CB62}" type="pres">
      <dgm:prSet presAssocID="{A03FCDFC-04F6-485D-9C41-49B9DD524369}" presName="compNode" presStyleCnt="0"/>
      <dgm:spPr/>
    </dgm:pt>
    <dgm:pt modelId="{5AD61ABD-13F9-4533-B426-F321FA7255D9}" type="pres">
      <dgm:prSet presAssocID="{A03FCDFC-04F6-485D-9C41-49B9DD524369}" presName="dummyConnPt" presStyleCnt="0"/>
      <dgm:spPr/>
    </dgm:pt>
    <dgm:pt modelId="{A87EE1B9-3078-4A7D-9425-7456335D8577}" type="pres">
      <dgm:prSet presAssocID="{A03FCDFC-04F6-485D-9C41-49B9DD524369}" presName="node" presStyleLbl="node1" presStyleIdx="4" presStyleCnt="8" custScaleX="111252">
        <dgm:presLayoutVars>
          <dgm:bulletEnabled val="1"/>
        </dgm:presLayoutVars>
      </dgm:prSet>
      <dgm:spPr/>
      <dgm:t>
        <a:bodyPr/>
        <a:lstStyle/>
        <a:p>
          <a:endParaRPr lang="en-CA"/>
        </a:p>
      </dgm:t>
    </dgm:pt>
    <dgm:pt modelId="{262E4FDC-12FA-4B40-A4D3-3F7A538B83F8}" type="pres">
      <dgm:prSet presAssocID="{6A9066DA-4ABB-443A-BAC0-414307FD78FB}" presName="sibTrans" presStyleLbl="bgSibTrans2D1" presStyleIdx="4" presStyleCnt="7"/>
      <dgm:spPr/>
      <dgm:t>
        <a:bodyPr/>
        <a:lstStyle/>
        <a:p>
          <a:endParaRPr lang="en-CA"/>
        </a:p>
      </dgm:t>
    </dgm:pt>
    <dgm:pt modelId="{40C9A41F-5308-4D57-8096-AF9DACEC5EFF}" type="pres">
      <dgm:prSet presAssocID="{3832688A-6EF2-4C8B-B2DA-BC1A9E87150A}" presName="compNode" presStyleCnt="0"/>
      <dgm:spPr/>
    </dgm:pt>
    <dgm:pt modelId="{1DBC456B-A314-4794-BF5C-C57789311DF5}" type="pres">
      <dgm:prSet presAssocID="{3832688A-6EF2-4C8B-B2DA-BC1A9E87150A}" presName="dummyConnPt" presStyleCnt="0"/>
      <dgm:spPr/>
    </dgm:pt>
    <dgm:pt modelId="{6C124CAB-1FE4-4BEF-9A8C-AF29DFC2CFEF}" type="pres">
      <dgm:prSet presAssocID="{3832688A-6EF2-4C8B-B2DA-BC1A9E87150A}" presName="node" presStyleLbl="node1" presStyleIdx="5" presStyleCnt="8">
        <dgm:presLayoutVars>
          <dgm:bulletEnabled val="1"/>
        </dgm:presLayoutVars>
      </dgm:prSet>
      <dgm:spPr/>
      <dgm:t>
        <a:bodyPr/>
        <a:lstStyle/>
        <a:p>
          <a:endParaRPr lang="en-CA"/>
        </a:p>
      </dgm:t>
    </dgm:pt>
    <dgm:pt modelId="{8423819B-0E82-49AB-AC78-D67494F7B379}" type="pres">
      <dgm:prSet presAssocID="{886E16BD-A33A-4945-90C4-D0D1B298BEDD}" presName="sibTrans" presStyleLbl="bgSibTrans2D1" presStyleIdx="5" presStyleCnt="7"/>
      <dgm:spPr/>
      <dgm:t>
        <a:bodyPr/>
        <a:lstStyle/>
        <a:p>
          <a:endParaRPr lang="en-CA"/>
        </a:p>
      </dgm:t>
    </dgm:pt>
    <dgm:pt modelId="{DF656022-3147-461F-ABCE-8BD52BAD48A6}" type="pres">
      <dgm:prSet presAssocID="{F6D0919D-B8FC-4967-A8DE-9980DE1F6F87}" presName="compNode" presStyleCnt="0"/>
      <dgm:spPr/>
    </dgm:pt>
    <dgm:pt modelId="{44DA8AB5-E02C-4354-8B32-7889AF42FEDF}" type="pres">
      <dgm:prSet presAssocID="{F6D0919D-B8FC-4967-A8DE-9980DE1F6F87}" presName="dummyConnPt" presStyleCnt="0"/>
      <dgm:spPr/>
    </dgm:pt>
    <dgm:pt modelId="{C6E4ACFF-B981-4F5B-9072-F454FE6A26C8}" type="pres">
      <dgm:prSet presAssocID="{F6D0919D-B8FC-4967-A8DE-9980DE1F6F87}" presName="node" presStyleLbl="node1" presStyleIdx="6" presStyleCnt="8">
        <dgm:presLayoutVars>
          <dgm:bulletEnabled val="1"/>
        </dgm:presLayoutVars>
      </dgm:prSet>
      <dgm:spPr/>
      <dgm:t>
        <a:bodyPr/>
        <a:lstStyle/>
        <a:p>
          <a:endParaRPr lang="en-CA"/>
        </a:p>
      </dgm:t>
    </dgm:pt>
    <dgm:pt modelId="{4714A063-B1AE-4011-9651-1A0464C2A490}" type="pres">
      <dgm:prSet presAssocID="{DB98DFB1-EE94-448D-BF37-02DE9ACCE424}" presName="sibTrans" presStyleLbl="bgSibTrans2D1" presStyleIdx="6" presStyleCnt="7"/>
      <dgm:spPr/>
      <dgm:t>
        <a:bodyPr/>
        <a:lstStyle/>
        <a:p>
          <a:endParaRPr lang="en-CA"/>
        </a:p>
      </dgm:t>
    </dgm:pt>
    <dgm:pt modelId="{1271632B-8BF9-449C-886E-8ADB39A55DDA}" type="pres">
      <dgm:prSet presAssocID="{D567FA9F-88BF-43E3-B797-B8822313074B}" presName="compNode" presStyleCnt="0"/>
      <dgm:spPr/>
    </dgm:pt>
    <dgm:pt modelId="{262D240B-B37E-4248-9766-FDE8601BD0CC}" type="pres">
      <dgm:prSet presAssocID="{D567FA9F-88BF-43E3-B797-B8822313074B}" presName="dummyConnPt" presStyleCnt="0"/>
      <dgm:spPr/>
    </dgm:pt>
    <dgm:pt modelId="{689D77E3-CA8F-4520-A797-7F8CED23AEFC}" type="pres">
      <dgm:prSet presAssocID="{D567FA9F-88BF-43E3-B797-B8822313074B}" presName="node" presStyleLbl="node1" presStyleIdx="7" presStyleCnt="8" custScaleX="99871" custScaleY="122077" custLinFactNeighborX="-3511" custLinFactNeighborY="-2981">
        <dgm:presLayoutVars>
          <dgm:bulletEnabled val="1"/>
        </dgm:presLayoutVars>
      </dgm:prSet>
      <dgm:spPr/>
      <dgm:t>
        <a:bodyPr/>
        <a:lstStyle/>
        <a:p>
          <a:endParaRPr lang="en-CA"/>
        </a:p>
      </dgm:t>
    </dgm:pt>
  </dgm:ptLst>
  <dgm:cxnLst>
    <dgm:cxn modelId="{281F1A14-609F-4A81-BDB7-44688E3AB16D}" type="presOf" srcId="{A6DD8657-5B5E-420E-9C18-A3FA4AD903DC}" destId="{C2211D78-5DF2-444F-9450-7CDF848C26FB}" srcOrd="0" destOrd="0" presId="urn:microsoft.com/office/officeart/2005/8/layout/bProcess4"/>
    <dgm:cxn modelId="{F7694A91-C955-4DFC-AE3E-9DFA120C5380}" srcId="{F964239E-FCCD-48F1-BE6F-DD8B2D22EAE9}" destId="{A6DD8657-5B5E-420E-9C18-A3FA4AD903DC}" srcOrd="2" destOrd="0" parTransId="{A4A02B2A-F6B4-4A88-BD89-9D915D119B90}" sibTransId="{3B9B45A0-BF74-4022-BAAD-9D1C9AE09D81}"/>
    <dgm:cxn modelId="{6A0FFF65-5294-4B56-A473-81A3C6A97F6D}" srcId="{F964239E-FCCD-48F1-BE6F-DD8B2D22EAE9}" destId="{3832688A-6EF2-4C8B-B2DA-BC1A9E87150A}" srcOrd="5" destOrd="0" parTransId="{A51EA7DF-63F5-47A9-A4A4-112F45114C13}" sibTransId="{886E16BD-A33A-4945-90C4-D0D1B298BEDD}"/>
    <dgm:cxn modelId="{5959F3F8-451C-4255-80E5-4D8C7A668228}" type="presOf" srcId="{886E16BD-A33A-4945-90C4-D0D1B298BEDD}" destId="{8423819B-0E82-49AB-AC78-D67494F7B379}" srcOrd="0" destOrd="0" presId="urn:microsoft.com/office/officeart/2005/8/layout/bProcess4"/>
    <dgm:cxn modelId="{4FA44BE7-8B50-4023-B7A5-26F5EB8E8A93}" type="presOf" srcId="{67A8BBB2-B7CB-4B5B-BCE2-2065B7E00CAD}" destId="{7C5A337A-45D1-49F0-B14D-1C13C6AD40BC}" srcOrd="0" destOrd="0" presId="urn:microsoft.com/office/officeart/2005/8/layout/bProcess4"/>
    <dgm:cxn modelId="{86EE9A63-5337-4767-9718-D8F1A927F5E6}" type="presOf" srcId="{A03FCDFC-04F6-485D-9C41-49B9DD524369}" destId="{A87EE1B9-3078-4A7D-9425-7456335D8577}" srcOrd="0" destOrd="0" presId="urn:microsoft.com/office/officeart/2005/8/layout/bProcess4"/>
    <dgm:cxn modelId="{AC5D88AA-BE23-40C8-83CD-7FBB6FF28015}" srcId="{F964239E-FCCD-48F1-BE6F-DD8B2D22EAE9}" destId="{67A8BBB2-B7CB-4B5B-BCE2-2065B7E00CAD}" srcOrd="3" destOrd="0" parTransId="{EEC0B005-2499-4498-BE21-DE7E3C47059F}" sibTransId="{FD0870B8-A50B-4740-89F5-3AA2CB942445}"/>
    <dgm:cxn modelId="{9D52D716-D42F-44CA-AA65-F4E94D905268}" type="presOf" srcId="{251D0C5A-87A0-4CB1-9693-98F938506607}" destId="{FEFFBFAB-10F0-4012-B060-813166DD9389}" srcOrd="0" destOrd="0" presId="urn:microsoft.com/office/officeart/2005/8/layout/bProcess4"/>
    <dgm:cxn modelId="{F05DE87D-B2FC-400F-8665-3311D0A05E7D}" type="presOf" srcId="{D567FA9F-88BF-43E3-B797-B8822313074B}" destId="{689D77E3-CA8F-4520-A797-7F8CED23AEFC}" srcOrd="0" destOrd="0" presId="urn:microsoft.com/office/officeart/2005/8/layout/bProcess4"/>
    <dgm:cxn modelId="{C9CEB76D-6FBF-420F-8EC2-7625D22D0557}" type="presOf" srcId="{DB98DFB1-EE94-448D-BF37-02DE9ACCE424}" destId="{4714A063-B1AE-4011-9651-1A0464C2A490}" srcOrd="0" destOrd="0" presId="urn:microsoft.com/office/officeart/2005/8/layout/bProcess4"/>
    <dgm:cxn modelId="{4600B56A-2C15-479E-ABE7-04D37A211A1D}" type="presOf" srcId="{3B9B45A0-BF74-4022-BAAD-9D1C9AE09D81}" destId="{3147401C-B5CD-42CD-93E6-3A33B251E577}" srcOrd="0" destOrd="0" presId="urn:microsoft.com/office/officeart/2005/8/layout/bProcess4"/>
    <dgm:cxn modelId="{51CE68B2-00D2-403E-A99B-5097DCCF0DFB}" type="presOf" srcId="{5DAA5BC5-66CD-4F3D-B61B-8944B1AE694F}" destId="{6B2A3F47-9692-45F9-814B-D5A317A0B0EC}" srcOrd="0" destOrd="0" presId="urn:microsoft.com/office/officeart/2005/8/layout/bProcess4"/>
    <dgm:cxn modelId="{C600ED97-5DD9-4E9C-B313-B317807ED347}" srcId="{F964239E-FCCD-48F1-BE6F-DD8B2D22EAE9}" destId="{A03FCDFC-04F6-485D-9C41-49B9DD524369}" srcOrd="4" destOrd="0" parTransId="{A45826E4-B12E-4E94-9945-CE4B977015B3}" sibTransId="{6A9066DA-4ABB-443A-BAC0-414307FD78FB}"/>
    <dgm:cxn modelId="{67A5FC3B-B2C6-44C7-AAB6-B8367C209E16}" srcId="{F964239E-FCCD-48F1-BE6F-DD8B2D22EAE9}" destId="{D567FA9F-88BF-43E3-B797-B8822313074B}" srcOrd="7" destOrd="0" parTransId="{67D544AD-B9E3-4DB1-9064-BE8B50CDEBDE}" sibTransId="{94579950-65F6-4166-8CD9-E6EE591E6A7B}"/>
    <dgm:cxn modelId="{856AD9DB-3E5A-43DD-A117-C0B102EE2E9E}" type="presOf" srcId="{F6D0919D-B8FC-4967-A8DE-9980DE1F6F87}" destId="{C6E4ACFF-B981-4F5B-9072-F454FE6A26C8}" srcOrd="0" destOrd="0" presId="urn:microsoft.com/office/officeart/2005/8/layout/bProcess4"/>
    <dgm:cxn modelId="{8BABDF81-0290-46B8-A60D-5A4E762D80F4}" type="presOf" srcId="{FD0870B8-A50B-4740-89F5-3AA2CB942445}" destId="{8D4D59CC-B305-4AC3-8645-0CC312ACFDA5}" srcOrd="0" destOrd="0" presId="urn:microsoft.com/office/officeart/2005/8/layout/bProcess4"/>
    <dgm:cxn modelId="{5A92D1AA-2970-413A-9EAF-D4F3D5F642BF}" type="presOf" srcId="{F964239E-FCCD-48F1-BE6F-DD8B2D22EAE9}" destId="{FC178B97-3CE1-44AC-83A5-E1EBAC420B56}" srcOrd="0" destOrd="0" presId="urn:microsoft.com/office/officeart/2005/8/layout/bProcess4"/>
    <dgm:cxn modelId="{2601F296-81BD-4618-A05F-348AB857F8CC}" srcId="{F964239E-FCCD-48F1-BE6F-DD8B2D22EAE9}" destId="{5DAA5BC5-66CD-4F3D-B61B-8944B1AE694F}" srcOrd="0" destOrd="0" parTransId="{1BB20ABA-5937-4496-9235-01AC7F7EFEDB}" sibTransId="{251D0C5A-87A0-4CB1-9693-98F938506607}"/>
    <dgm:cxn modelId="{9B253FAC-6FF9-4DF4-BAA9-F88DBAF75DB5}" type="presOf" srcId="{9D7C2612-F09D-404B-BAB1-AF0D4AA9AE19}" destId="{3C1BB0CD-3CF7-4000-9EDD-EAC9433E7D84}" srcOrd="0" destOrd="0" presId="urn:microsoft.com/office/officeart/2005/8/layout/bProcess4"/>
    <dgm:cxn modelId="{533267B2-5D6C-4AE1-BA3C-9AB97D733B6B}" srcId="{F964239E-FCCD-48F1-BE6F-DD8B2D22EAE9}" destId="{9D7C2612-F09D-404B-BAB1-AF0D4AA9AE19}" srcOrd="1" destOrd="0" parTransId="{5ADE546C-DFDD-4FE0-9852-676927EC5723}" sibTransId="{CD82A3FA-B7B3-4F55-9EF5-E5539804E2A0}"/>
    <dgm:cxn modelId="{4154A7D6-B84A-4558-968C-EF69A333ECE5}" type="presOf" srcId="{3832688A-6EF2-4C8B-B2DA-BC1A9E87150A}" destId="{6C124CAB-1FE4-4BEF-9A8C-AF29DFC2CFEF}" srcOrd="0" destOrd="0" presId="urn:microsoft.com/office/officeart/2005/8/layout/bProcess4"/>
    <dgm:cxn modelId="{2608CFDA-739F-4CAF-91BA-554F0E6E539A}" srcId="{F964239E-FCCD-48F1-BE6F-DD8B2D22EAE9}" destId="{F6D0919D-B8FC-4967-A8DE-9980DE1F6F87}" srcOrd="6" destOrd="0" parTransId="{352B74D7-0325-4B08-9B49-B576861AA1B0}" sibTransId="{DB98DFB1-EE94-448D-BF37-02DE9ACCE424}"/>
    <dgm:cxn modelId="{185F6BAD-B27F-44F1-93F0-0ED27F4D9D92}" type="presOf" srcId="{6A9066DA-4ABB-443A-BAC0-414307FD78FB}" destId="{262E4FDC-12FA-4B40-A4D3-3F7A538B83F8}" srcOrd="0" destOrd="0" presId="urn:microsoft.com/office/officeart/2005/8/layout/bProcess4"/>
    <dgm:cxn modelId="{C6072CA1-BA7C-4D9D-AF9A-2313CD1B1183}" type="presOf" srcId="{CD82A3FA-B7B3-4F55-9EF5-E5539804E2A0}" destId="{06F9E52C-EDB7-4D6D-85E3-DB08ED67F627}" srcOrd="0" destOrd="0" presId="urn:microsoft.com/office/officeart/2005/8/layout/bProcess4"/>
    <dgm:cxn modelId="{E0901994-4634-4EED-9166-2A325607CB8D}" type="presParOf" srcId="{FC178B97-3CE1-44AC-83A5-E1EBAC420B56}" destId="{185C11EC-D858-4B1A-9D31-DB4AE6A73639}" srcOrd="0" destOrd="0" presId="urn:microsoft.com/office/officeart/2005/8/layout/bProcess4"/>
    <dgm:cxn modelId="{41737067-54DA-4B29-BCD6-6D2118874406}" type="presParOf" srcId="{185C11EC-D858-4B1A-9D31-DB4AE6A73639}" destId="{43AD7961-FA24-4E0C-83BD-F77919D5CECE}" srcOrd="0" destOrd="0" presId="urn:microsoft.com/office/officeart/2005/8/layout/bProcess4"/>
    <dgm:cxn modelId="{E1956D57-5ECB-4054-9E0C-6EB6B1F301FC}" type="presParOf" srcId="{185C11EC-D858-4B1A-9D31-DB4AE6A73639}" destId="{6B2A3F47-9692-45F9-814B-D5A317A0B0EC}" srcOrd="1" destOrd="0" presId="urn:microsoft.com/office/officeart/2005/8/layout/bProcess4"/>
    <dgm:cxn modelId="{6F38C4CB-168C-41FE-8B2E-6ECABB397954}" type="presParOf" srcId="{FC178B97-3CE1-44AC-83A5-E1EBAC420B56}" destId="{FEFFBFAB-10F0-4012-B060-813166DD9389}" srcOrd="1" destOrd="0" presId="urn:microsoft.com/office/officeart/2005/8/layout/bProcess4"/>
    <dgm:cxn modelId="{0A0D2775-D2DE-4685-ACBB-E7FBFD1E07A6}" type="presParOf" srcId="{FC178B97-3CE1-44AC-83A5-E1EBAC420B56}" destId="{09973CCC-AC7B-4CD8-8BCE-3355D6D7DD30}" srcOrd="2" destOrd="0" presId="urn:microsoft.com/office/officeart/2005/8/layout/bProcess4"/>
    <dgm:cxn modelId="{425F1B54-BDD7-47B3-83D7-904973B1EB37}" type="presParOf" srcId="{09973CCC-AC7B-4CD8-8BCE-3355D6D7DD30}" destId="{2F8E9F93-207B-44BB-BC97-DD4884C8BA35}" srcOrd="0" destOrd="0" presId="urn:microsoft.com/office/officeart/2005/8/layout/bProcess4"/>
    <dgm:cxn modelId="{5982A292-C00C-4360-ADBD-192DB2B41C8C}" type="presParOf" srcId="{09973CCC-AC7B-4CD8-8BCE-3355D6D7DD30}" destId="{3C1BB0CD-3CF7-4000-9EDD-EAC9433E7D84}" srcOrd="1" destOrd="0" presId="urn:microsoft.com/office/officeart/2005/8/layout/bProcess4"/>
    <dgm:cxn modelId="{AB65B5C8-9D0E-460A-B5FC-C1ADAB9A2D8D}" type="presParOf" srcId="{FC178B97-3CE1-44AC-83A5-E1EBAC420B56}" destId="{06F9E52C-EDB7-4D6D-85E3-DB08ED67F627}" srcOrd="3" destOrd="0" presId="urn:microsoft.com/office/officeart/2005/8/layout/bProcess4"/>
    <dgm:cxn modelId="{88AAAF7B-0603-4272-A845-17D58688445F}" type="presParOf" srcId="{FC178B97-3CE1-44AC-83A5-E1EBAC420B56}" destId="{43850EC9-7095-49BB-A581-F36A8A5358A6}" srcOrd="4" destOrd="0" presId="urn:microsoft.com/office/officeart/2005/8/layout/bProcess4"/>
    <dgm:cxn modelId="{9BE373BC-50D6-4C41-9085-9A827EBDA1CB}" type="presParOf" srcId="{43850EC9-7095-49BB-A581-F36A8A5358A6}" destId="{227E698E-9362-4614-AE47-77D6DE31CC29}" srcOrd="0" destOrd="0" presId="urn:microsoft.com/office/officeart/2005/8/layout/bProcess4"/>
    <dgm:cxn modelId="{1DA94695-7D9A-4918-B350-A8F9F3381746}" type="presParOf" srcId="{43850EC9-7095-49BB-A581-F36A8A5358A6}" destId="{C2211D78-5DF2-444F-9450-7CDF848C26FB}" srcOrd="1" destOrd="0" presId="urn:microsoft.com/office/officeart/2005/8/layout/bProcess4"/>
    <dgm:cxn modelId="{18DE1BD9-576F-4993-A155-6D6098FEC851}" type="presParOf" srcId="{FC178B97-3CE1-44AC-83A5-E1EBAC420B56}" destId="{3147401C-B5CD-42CD-93E6-3A33B251E577}" srcOrd="5" destOrd="0" presId="urn:microsoft.com/office/officeart/2005/8/layout/bProcess4"/>
    <dgm:cxn modelId="{AB0BFA86-DC68-45E0-B9C0-14AE2EFDD5E2}" type="presParOf" srcId="{FC178B97-3CE1-44AC-83A5-E1EBAC420B56}" destId="{21CB10EE-9F74-4B32-85F1-32CA5FFA7656}" srcOrd="6" destOrd="0" presId="urn:microsoft.com/office/officeart/2005/8/layout/bProcess4"/>
    <dgm:cxn modelId="{A3258361-7902-454E-AD08-29D24E762CC3}" type="presParOf" srcId="{21CB10EE-9F74-4B32-85F1-32CA5FFA7656}" destId="{F35EC96D-4762-4943-9D21-E1A016C59E1A}" srcOrd="0" destOrd="0" presId="urn:microsoft.com/office/officeart/2005/8/layout/bProcess4"/>
    <dgm:cxn modelId="{212378B6-6E85-43BC-9D86-EF4BF1A47B61}" type="presParOf" srcId="{21CB10EE-9F74-4B32-85F1-32CA5FFA7656}" destId="{7C5A337A-45D1-49F0-B14D-1C13C6AD40BC}" srcOrd="1" destOrd="0" presId="urn:microsoft.com/office/officeart/2005/8/layout/bProcess4"/>
    <dgm:cxn modelId="{35A965D2-549A-45F9-9B99-BABD919C0695}" type="presParOf" srcId="{FC178B97-3CE1-44AC-83A5-E1EBAC420B56}" destId="{8D4D59CC-B305-4AC3-8645-0CC312ACFDA5}" srcOrd="7" destOrd="0" presId="urn:microsoft.com/office/officeart/2005/8/layout/bProcess4"/>
    <dgm:cxn modelId="{FD32E8BB-683E-46AF-BA7A-ED5FA5EC07DD}" type="presParOf" srcId="{FC178B97-3CE1-44AC-83A5-E1EBAC420B56}" destId="{0F25B214-2DC9-4278-95BD-A2BDE262CB62}" srcOrd="8" destOrd="0" presId="urn:microsoft.com/office/officeart/2005/8/layout/bProcess4"/>
    <dgm:cxn modelId="{CACC4AF0-EB08-46FC-83CF-9512996C981E}" type="presParOf" srcId="{0F25B214-2DC9-4278-95BD-A2BDE262CB62}" destId="{5AD61ABD-13F9-4533-B426-F321FA7255D9}" srcOrd="0" destOrd="0" presId="urn:microsoft.com/office/officeart/2005/8/layout/bProcess4"/>
    <dgm:cxn modelId="{08329EDE-4D59-405D-940F-FA5C26754140}" type="presParOf" srcId="{0F25B214-2DC9-4278-95BD-A2BDE262CB62}" destId="{A87EE1B9-3078-4A7D-9425-7456335D8577}" srcOrd="1" destOrd="0" presId="urn:microsoft.com/office/officeart/2005/8/layout/bProcess4"/>
    <dgm:cxn modelId="{2494C070-377D-48BA-BA4D-8A36BC5776CB}" type="presParOf" srcId="{FC178B97-3CE1-44AC-83A5-E1EBAC420B56}" destId="{262E4FDC-12FA-4B40-A4D3-3F7A538B83F8}" srcOrd="9" destOrd="0" presId="urn:microsoft.com/office/officeart/2005/8/layout/bProcess4"/>
    <dgm:cxn modelId="{F0EBD55E-8945-4A11-83F6-DDC6DD91801D}" type="presParOf" srcId="{FC178B97-3CE1-44AC-83A5-E1EBAC420B56}" destId="{40C9A41F-5308-4D57-8096-AF9DACEC5EFF}" srcOrd="10" destOrd="0" presId="urn:microsoft.com/office/officeart/2005/8/layout/bProcess4"/>
    <dgm:cxn modelId="{CB5B6A3D-BD6F-4C32-8383-0729F3CCB9FD}" type="presParOf" srcId="{40C9A41F-5308-4D57-8096-AF9DACEC5EFF}" destId="{1DBC456B-A314-4794-BF5C-C57789311DF5}" srcOrd="0" destOrd="0" presId="urn:microsoft.com/office/officeart/2005/8/layout/bProcess4"/>
    <dgm:cxn modelId="{403EF2F9-FAE8-4F70-8843-C0DD16C9ADF0}" type="presParOf" srcId="{40C9A41F-5308-4D57-8096-AF9DACEC5EFF}" destId="{6C124CAB-1FE4-4BEF-9A8C-AF29DFC2CFEF}" srcOrd="1" destOrd="0" presId="urn:microsoft.com/office/officeart/2005/8/layout/bProcess4"/>
    <dgm:cxn modelId="{4BA20172-DA47-49B7-86FE-2E078DEECA39}" type="presParOf" srcId="{FC178B97-3CE1-44AC-83A5-E1EBAC420B56}" destId="{8423819B-0E82-49AB-AC78-D67494F7B379}" srcOrd="11" destOrd="0" presId="urn:microsoft.com/office/officeart/2005/8/layout/bProcess4"/>
    <dgm:cxn modelId="{D880C008-2E75-4603-85C1-7F1252062F07}" type="presParOf" srcId="{FC178B97-3CE1-44AC-83A5-E1EBAC420B56}" destId="{DF656022-3147-461F-ABCE-8BD52BAD48A6}" srcOrd="12" destOrd="0" presId="urn:microsoft.com/office/officeart/2005/8/layout/bProcess4"/>
    <dgm:cxn modelId="{8D4526D9-21AC-4A0A-8CA6-176A9F1201BB}" type="presParOf" srcId="{DF656022-3147-461F-ABCE-8BD52BAD48A6}" destId="{44DA8AB5-E02C-4354-8B32-7889AF42FEDF}" srcOrd="0" destOrd="0" presId="urn:microsoft.com/office/officeart/2005/8/layout/bProcess4"/>
    <dgm:cxn modelId="{2AFBBBB3-B300-4D58-AF79-E27EC2A93F72}" type="presParOf" srcId="{DF656022-3147-461F-ABCE-8BD52BAD48A6}" destId="{C6E4ACFF-B981-4F5B-9072-F454FE6A26C8}" srcOrd="1" destOrd="0" presId="urn:microsoft.com/office/officeart/2005/8/layout/bProcess4"/>
    <dgm:cxn modelId="{2DC832D8-EB8F-49FF-BB1A-F3FBE68A4A5F}" type="presParOf" srcId="{FC178B97-3CE1-44AC-83A5-E1EBAC420B56}" destId="{4714A063-B1AE-4011-9651-1A0464C2A490}" srcOrd="13" destOrd="0" presId="urn:microsoft.com/office/officeart/2005/8/layout/bProcess4"/>
    <dgm:cxn modelId="{A51A76E1-243A-4434-801A-4D478CA91047}" type="presParOf" srcId="{FC178B97-3CE1-44AC-83A5-E1EBAC420B56}" destId="{1271632B-8BF9-449C-886E-8ADB39A55DDA}" srcOrd="14" destOrd="0" presId="urn:microsoft.com/office/officeart/2005/8/layout/bProcess4"/>
    <dgm:cxn modelId="{6854C0A7-84F9-4EB0-9FA6-24AEEECEDBA5}" type="presParOf" srcId="{1271632B-8BF9-449C-886E-8ADB39A55DDA}" destId="{262D240B-B37E-4248-9766-FDE8601BD0CC}" srcOrd="0" destOrd="0" presId="urn:microsoft.com/office/officeart/2005/8/layout/bProcess4"/>
    <dgm:cxn modelId="{F06BCCF6-1596-4020-9D7E-EB253535E31E}" type="presParOf" srcId="{1271632B-8BF9-449C-886E-8ADB39A55DDA}" destId="{689D77E3-CA8F-4520-A797-7F8CED23AEF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FBFAB-10F0-4012-B060-813166DD9389}">
      <dsp:nvSpPr>
        <dsp:cNvPr id="0" name=""/>
        <dsp:cNvSpPr/>
      </dsp:nvSpPr>
      <dsp:spPr>
        <a:xfrm rot="5400000">
          <a:off x="-370047" y="1122338"/>
          <a:ext cx="1577938" cy="185286"/>
        </a:xfrm>
        <a:prstGeom prst="rect">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2A3F47-9692-45F9-814B-D5A317A0B0EC}">
      <dsp:nvSpPr>
        <dsp:cNvPr id="0" name=""/>
        <dsp:cNvSpPr/>
      </dsp:nvSpPr>
      <dsp:spPr>
        <a:xfrm>
          <a:off x="2585" y="118319"/>
          <a:ext cx="2058739" cy="1235243"/>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1200"/>
            </a:spcAft>
          </a:pPr>
          <a:r>
            <a:rPr lang="en-CA" sz="1600" b="1" kern="1200" dirty="0" smtClean="0"/>
            <a:t>Wellness Seminar </a:t>
          </a:r>
          <a:r>
            <a:rPr lang="en-CA" sz="1600" b="0" kern="1200" dirty="0" smtClean="0"/>
            <a:t>C</a:t>
          </a:r>
          <a:r>
            <a:rPr lang="en-CA" sz="1400" kern="1200" dirty="0" smtClean="0"/>
            <a:t>onsultation health care &amp; wellness stakeholders</a:t>
          </a:r>
        </a:p>
        <a:p>
          <a:pPr lvl="0" algn="ctr" defTabSz="711200">
            <a:lnSpc>
              <a:spcPct val="90000"/>
            </a:lnSpc>
            <a:spcBef>
              <a:spcPct val="0"/>
            </a:spcBef>
            <a:spcAft>
              <a:spcPts val="1200"/>
            </a:spcAft>
          </a:pPr>
          <a:r>
            <a:rPr lang="en-CA" sz="1400" kern="1200" dirty="0" smtClean="0"/>
            <a:t>June 2010 </a:t>
          </a:r>
          <a:endParaRPr lang="en-CA" sz="1400" kern="1200" dirty="0"/>
        </a:p>
      </dsp:txBody>
      <dsp:txXfrm>
        <a:off x="38764" y="154498"/>
        <a:ext cx="1986381" cy="1162885"/>
      </dsp:txXfrm>
    </dsp:sp>
    <dsp:sp modelId="{06F9E52C-EDB7-4D6D-85E3-DB08ED67F627}">
      <dsp:nvSpPr>
        <dsp:cNvPr id="0" name=""/>
        <dsp:cNvSpPr/>
      </dsp:nvSpPr>
      <dsp:spPr>
        <a:xfrm rot="5400000">
          <a:off x="-370047" y="2710096"/>
          <a:ext cx="1577938" cy="185286"/>
        </a:xfrm>
        <a:prstGeom prst="rect">
          <a:avLst/>
        </a:prstGeom>
        <a:gradFill rotWithShape="0">
          <a:gsLst>
            <a:gs pos="0">
              <a:schemeClr val="accent1">
                <a:shade val="90000"/>
                <a:hueOff val="93778"/>
                <a:satOff val="-1732"/>
                <a:lumOff val="8032"/>
                <a:alphaOff val="0"/>
                <a:tint val="50000"/>
                <a:satMod val="300000"/>
              </a:schemeClr>
            </a:gs>
            <a:gs pos="35000">
              <a:schemeClr val="accent1">
                <a:shade val="90000"/>
                <a:hueOff val="93778"/>
                <a:satOff val="-1732"/>
                <a:lumOff val="8032"/>
                <a:alphaOff val="0"/>
                <a:tint val="37000"/>
                <a:satMod val="300000"/>
              </a:schemeClr>
            </a:gs>
            <a:gs pos="100000">
              <a:schemeClr val="accent1">
                <a:shade val="90000"/>
                <a:hueOff val="93778"/>
                <a:satOff val="-1732"/>
                <a:lumOff val="803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C1BB0CD-3CF7-4000-9EDD-EAC9433E7D84}">
      <dsp:nvSpPr>
        <dsp:cNvPr id="0" name=""/>
        <dsp:cNvSpPr/>
      </dsp:nvSpPr>
      <dsp:spPr>
        <a:xfrm>
          <a:off x="2585" y="1662373"/>
          <a:ext cx="2058739" cy="1322007"/>
        </a:xfrm>
        <a:prstGeom prst="roundRect">
          <a:avLst>
            <a:gd name="adj" fmla="val 10000"/>
          </a:avLst>
        </a:prstGeom>
        <a:gradFill rotWithShape="0">
          <a:gsLst>
            <a:gs pos="0">
              <a:schemeClr val="accent1">
                <a:shade val="50000"/>
                <a:hueOff val="80319"/>
                <a:satOff val="-1680"/>
                <a:lumOff val="9347"/>
                <a:alphaOff val="0"/>
                <a:tint val="50000"/>
                <a:satMod val="300000"/>
              </a:schemeClr>
            </a:gs>
            <a:gs pos="35000">
              <a:schemeClr val="accent1">
                <a:shade val="50000"/>
                <a:hueOff val="80319"/>
                <a:satOff val="-1680"/>
                <a:lumOff val="9347"/>
                <a:alphaOff val="0"/>
                <a:tint val="37000"/>
                <a:satMod val="300000"/>
              </a:schemeClr>
            </a:gs>
            <a:gs pos="100000">
              <a:schemeClr val="accent1">
                <a:shade val="50000"/>
                <a:hueOff val="80319"/>
                <a:satOff val="-1680"/>
                <a:lumOff val="93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1200"/>
            </a:spcAft>
          </a:pPr>
          <a:r>
            <a:rPr lang="en-CA" sz="1600" kern="1200" dirty="0" smtClean="0"/>
            <a:t>Creation of </a:t>
          </a:r>
          <a:r>
            <a:rPr lang="en-CA" sz="1600" b="1" kern="1200" dirty="0" smtClean="0"/>
            <a:t>Wellness Network</a:t>
          </a:r>
        </a:p>
        <a:p>
          <a:pPr lvl="0" algn="ctr" defTabSz="711200">
            <a:lnSpc>
              <a:spcPct val="90000"/>
            </a:lnSpc>
            <a:spcBef>
              <a:spcPct val="0"/>
            </a:spcBef>
            <a:spcAft>
              <a:spcPts val="1200"/>
            </a:spcAft>
          </a:pPr>
          <a:r>
            <a:rPr lang="en-CA" sz="1400" b="1" kern="1200" dirty="0" smtClean="0"/>
            <a:t>HEPAC Call for Interest</a:t>
          </a:r>
        </a:p>
        <a:p>
          <a:pPr lvl="0" algn="ctr" defTabSz="711200">
            <a:lnSpc>
              <a:spcPct val="90000"/>
            </a:lnSpc>
            <a:spcBef>
              <a:spcPct val="0"/>
            </a:spcBef>
            <a:spcAft>
              <a:spcPts val="1200"/>
            </a:spcAft>
          </a:pPr>
          <a:r>
            <a:rPr lang="en-CA" sz="1400" kern="1200" dirty="0" smtClean="0"/>
            <a:t>June 2010</a:t>
          </a:r>
          <a:endParaRPr lang="en-CA" sz="1400" kern="1200" dirty="0"/>
        </a:p>
      </dsp:txBody>
      <dsp:txXfrm>
        <a:off x="41305" y="1701093"/>
        <a:ext cx="1981299" cy="1244567"/>
      </dsp:txXfrm>
    </dsp:sp>
    <dsp:sp modelId="{3147401C-B5CD-42CD-93E6-3A33B251E577}">
      <dsp:nvSpPr>
        <dsp:cNvPr id="0" name=""/>
        <dsp:cNvSpPr/>
      </dsp:nvSpPr>
      <dsp:spPr>
        <a:xfrm rot="21501096">
          <a:off x="422888" y="3460540"/>
          <a:ext cx="2997512" cy="185286"/>
        </a:xfrm>
        <a:prstGeom prst="rect">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2211D78-5DF2-444F-9450-7CDF848C26FB}">
      <dsp:nvSpPr>
        <dsp:cNvPr id="0" name=""/>
        <dsp:cNvSpPr/>
      </dsp:nvSpPr>
      <dsp:spPr>
        <a:xfrm>
          <a:off x="2585" y="3293191"/>
          <a:ext cx="2058739" cy="1235243"/>
        </a:xfrm>
        <a:prstGeom prst="roundRect">
          <a:avLst>
            <a:gd name="adj" fmla="val 10000"/>
          </a:avLst>
        </a:prstGeom>
        <a:gradFill rotWithShape="0">
          <a:gsLst>
            <a:gs pos="0">
              <a:schemeClr val="accent1">
                <a:shade val="50000"/>
                <a:hueOff val="160638"/>
                <a:satOff val="-3360"/>
                <a:lumOff val="18695"/>
                <a:alphaOff val="0"/>
                <a:tint val="50000"/>
                <a:satMod val="300000"/>
              </a:schemeClr>
            </a:gs>
            <a:gs pos="35000">
              <a:schemeClr val="accent1">
                <a:shade val="50000"/>
                <a:hueOff val="160638"/>
                <a:satOff val="-3360"/>
                <a:lumOff val="18695"/>
                <a:alphaOff val="0"/>
                <a:tint val="37000"/>
                <a:satMod val="300000"/>
              </a:schemeClr>
            </a:gs>
            <a:gs pos="100000">
              <a:schemeClr val="accent1">
                <a:shade val="50000"/>
                <a:hueOff val="160638"/>
                <a:satOff val="-3360"/>
                <a:lumOff val="186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endParaRPr lang="en-CA" sz="16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CA" sz="1600" b="1" kern="1200" dirty="0" smtClean="0"/>
            <a:t>LAUNCH</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i="1" kern="1200" dirty="0" smtClean="0"/>
            <a:t>In </a:t>
          </a:r>
          <a:r>
            <a:rPr lang="en-CA" sz="1400" i="0" kern="1200" dirty="0" smtClean="0"/>
            <a:t>motion</a:t>
          </a:r>
          <a:endParaRPr lang="en-CA" sz="1400" i="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Sept. 2010</a:t>
          </a:r>
        </a:p>
        <a:p>
          <a:pPr lvl="0" algn="ctr">
            <a:spcBef>
              <a:spcPct val="0"/>
            </a:spcBef>
            <a:spcAft>
              <a:spcPts val="1200"/>
            </a:spcAft>
          </a:pPr>
          <a:endParaRPr lang="en-CA" sz="1400" kern="1200" dirty="0"/>
        </a:p>
      </dsp:txBody>
      <dsp:txXfrm>
        <a:off x="38764" y="3329370"/>
        <a:ext cx="1986381" cy="1162885"/>
      </dsp:txXfrm>
    </dsp:sp>
    <dsp:sp modelId="{8D4D59CC-B305-4AC3-8645-0CC312ACFDA5}">
      <dsp:nvSpPr>
        <dsp:cNvPr id="0" name=""/>
        <dsp:cNvSpPr/>
      </dsp:nvSpPr>
      <dsp:spPr>
        <a:xfrm rot="16200000">
          <a:off x="2615333" y="2601966"/>
          <a:ext cx="1620464" cy="185286"/>
        </a:xfrm>
        <a:prstGeom prst="rect">
          <a:avLst/>
        </a:prstGeom>
        <a:gradFill rotWithShape="0">
          <a:gsLst>
            <a:gs pos="0">
              <a:schemeClr val="accent1">
                <a:shade val="90000"/>
                <a:hueOff val="281334"/>
                <a:satOff val="-5195"/>
                <a:lumOff val="24095"/>
                <a:alphaOff val="0"/>
                <a:tint val="50000"/>
                <a:satMod val="300000"/>
              </a:schemeClr>
            </a:gs>
            <a:gs pos="35000">
              <a:schemeClr val="accent1">
                <a:shade val="90000"/>
                <a:hueOff val="281334"/>
                <a:satOff val="-5195"/>
                <a:lumOff val="24095"/>
                <a:alphaOff val="0"/>
                <a:tint val="37000"/>
                <a:satMod val="300000"/>
              </a:schemeClr>
            </a:gs>
            <a:gs pos="100000">
              <a:schemeClr val="accent1">
                <a:shade val="90000"/>
                <a:hueOff val="281334"/>
                <a:satOff val="-5195"/>
                <a:lumOff val="2409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C5A337A-45D1-49F0-B14D-1C13C6AD40BC}">
      <dsp:nvSpPr>
        <dsp:cNvPr id="0" name=""/>
        <dsp:cNvSpPr/>
      </dsp:nvSpPr>
      <dsp:spPr>
        <a:xfrm>
          <a:off x="2740708" y="3120739"/>
          <a:ext cx="2595782" cy="1407696"/>
        </a:xfrm>
        <a:prstGeom prst="roundRect">
          <a:avLst>
            <a:gd name="adj" fmla="val 10000"/>
          </a:avLst>
        </a:prstGeom>
        <a:gradFill rotWithShape="0">
          <a:gsLst>
            <a:gs pos="0">
              <a:schemeClr val="accent1">
                <a:shade val="50000"/>
                <a:hueOff val="240958"/>
                <a:satOff val="-5040"/>
                <a:lumOff val="28042"/>
                <a:alphaOff val="0"/>
                <a:tint val="50000"/>
                <a:satMod val="300000"/>
              </a:schemeClr>
            </a:gs>
            <a:gs pos="35000">
              <a:schemeClr val="accent1">
                <a:shade val="50000"/>
                <a:hueOff val="240958"/>
                <a:satOff val="-5040"/>
                <a:lumOff val="28042"/>
                <a:alphaOff val="0"/>
                <a:tint val="37000"/>
                <a:satMod val="300000"/>
              </a:schemeClr>
            </a:gs>
            <a:gs pos="100000">
              <a:schemeClr val="accent1">
                <a:shade val="50000"/>
                <a:hueOff val="240958"/>
                <a:satOff val="-5040"/>
                <a:lumOff val="280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marR="0" lvl="0" indent="0" algn="ctr" defTabSz="711200" eaLnBrk="1" fontAlgn="auto" latinLnBrk="0" hangingPunct="1">
            <a:lnSpc>
              <a:spcPct val="90000"/>
            </a:lnSpc>
            <a:spcBef>
              <a:spcPct val="0"/>
            </a:spcBef>
            <a:spcAft>
              <a:spcPts val="600"/>
            </a:spcAft>
            <a:buClrTx/>
            <a:buSzTx/>
            <a:buFontTx/>
            <a:buNone/>
            <a:tabLst/>
            <a:defRPr/>
          </a:pPr>
          <a:r>
            <a:rPr lang="en-CA" sz="1400" kern="1200" dirty="0" smtClean="0"/>
            <a:t>Wellness Profiles</a:t>
          </a:r>
        </a:p>
        <a:p>
          <a:pPr marL="0" marR="0" lvl="0" indent="0" algn="ctr" defTabSz="711200" eaLnBrk="1" fontAlgn="auto" latinLnBrk="0" hangingPunct="1">
            <a:lnSpc>
              <a:spcPct val="90000"/>
            </a:lnSpc>
            <a:spcBef>
              <a:spcPct val="0"/>
            </a:spcBef>
            <a:spcAft>
              <a:spcPts val="600"/>
            </a:spcAft>
            <a:buClrTx/>
            <a:buSzTx/>
            <a:buFontTx/>
            <a:buNone/>
            <a:tabLst/>
            <a:defRPr/>
          </a:pPr>
          <a:r>
            <a:rPr lang="en-CA" sz="1400" b="1" kern="1200" dirty="0" smtClean="0"/>
            <a:t>5 COMMUNITY Presentations</a:t>
          </a:r>
        </a:p>
        <a:p>
          <a:pPr marL="0" marR="0" lvl="0" indent="0" algn="ctr" defTabSz="711200" eaLnBrk="1" fontAlgn="auto" latinLnBrk="0" hangingPunct="1">
            <a:lnSpc>
              <a:spcPct val="90000"/>
            </a:lnSpc>
            <a:spcBef>
              <a:spcPct val="0"/>
            </a:spcBef>
            <a:spcAft>
              <a:spcPts val="600"/>
            </a:spcAft>
            <a:buClrTx/>
            <a:buSzTx/>
            <a:buFontTx/>
            <a:buNone/>
            <a:tabLst/>
            <a:defRPr/>
          </a:pPr>
          <a:endParaRPr lang="en-CA" sz="1400" kern="1200" dirty="0" smtClean="0"/>
        </a:p>
        <a:p>
          <a:pPr marL="0" marR="0" lvl="0" indent="0" algn="ctr" defTabSz="711200" eaLnBrk="1" fontAlgn="auto" latinLnBrk="0" hangingPunct="1">
            <a:lnSpc>
              <a:spcPct val="90000"/>
            </a:lnSpc>
            <a:spcBef>
              <a:spcPct val="0"/>
            </a:spcBef>
            <a:spcAft>
              <a:spcPts val="600"/>
            </a:spcAft>
            <a:buClrTx/>
            <a:buSzTx/>
            <a:buFontTx/>
            <a:buNone/>
            <a:tabLst/>
            <a:defRPr/>
          </a:pPr>
          <a:r>
            <a:rPr lang="en-CA" sz="1400" kern="1200" dirty="0" smtClean="0"/>
            <a:t>February 2011</a:t>
          </a:r>
          <a:endParaRPr lang="en-CA" sz="1400" kern="1200" dirty="0"/>
        </a:p>
      </dsp:txBody>
      <dsp:txXfrm>
        <a:off x="2781938" y="3161969"/>
        <a:ext cx="2513322" cy="1325236"/>
      </dsp:txXfrm>
    </dsp:sp>
    <dsp:sp modelId="{262E4FDC-12FA-4B40-A4D3-3F7A538B83F8}">
      <dsp:nvSpPr>
        <dsp:cNvPr id="0" name=""/>
        <dsp:cNvSpPr/>
      </dsp:nvSpPr>
      <dsp:spPr>
        <a:xfrm rot="16200000">
          <a:off x="2656499" y="1013491"/>
          <a:ext cx="1538134" cy="185286"/>
        </a:xfrm>
        <a:prstGeom prst="rect">
          <a:avLst/>
        </a:prstGeom>
        <a:gradFill rotWithShape="0">
          <a:gsLst>
            <a:gs pos="0">
              <a:schemeClr val="accent1">
                <a:shade val="90000"/>
                <a:hueOff val="375112"/>
                <a:satOff val="-6927"/>
                <a:lumOff val="32127"/>
                <a:alphaOff val="0"/>
                <a:tint val="50000"/>
                <a:satMod val="300000"/>
              </a:schemeClr>
            </a:gs>
            <a:gs pos="35000">
              <a:schemeClr val="accent1">
                <a:shade val="90000"/>
                <a:hueOff val="375112"/>
                <a:satOff val="-6927"/>
                <a:lumOff val="32127"/>
                <a:alphaOff val="0"/>
                <a:tint val="37000"/>
                <a:satMod val="300000"/>
              </a:schemeClr>
            </a:gs>
            <a:gs pos="100000">
              <a:schemeClr val="accent1">
                <a:shade val="90000"/>
                <a:hueOff val="375112"/>
                <a:satOff val="-6927"/>
                <a:lumOff val="321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7EE1B9-3078-4A7D-9425-7456335D8577}">
      <dsp:nvSpPr>
        <dsp:cNvPr id="0" name=""/>
        <dsp:cNvSpPr/>
      </dsp:nvSpPr>
      <dsp:spPr>
        <a:xfrm>
          <a:off x="2893405" y="1576684"/>
          <a:ext cx="2290388" cy="1235243"/>
        </a:xfrm>
        <a:prstGeom prst="roundRect">
          <a:avLst>
            <a:gd name="adj" fmla="val 10000"/>
          </a:avLst>
        </a:prstGeom>
        <a:gradFill rotWithShape="0">
          <a:gsLst>
            <a:gs pos="0">
              <a:schemeClr val="accent1">
                <a:shade val="50000"/>
                <a:hueOff val="321277"/>
                <a:satOff val="-6720"/>
                <a:lumOff val="37389"/>
                <a:alphaOff val="0"/>
                <a:tint val="50000"/>
                <a:satMod val="300000"/>
              </a:schemeClr>
            </a:gs>
            <a:gs pos="35000">
              <a:schemeClr val="accent1">
                <a:shade val="50000"/>
                <a:hueOff val="321277"/>
                <a:satOff val="-6720"/>
                <a:lumOff val="37389"/>
                <a:alphaOff val="0"/>
                <a:tint val="37000"/>
                <a:satMod val="300000"/>
              </a:schemeClr>
            </a:gs>
            <a:gs pos="100000">
              <a:schemeClr val="accent1">
                <a:shade val="50000"/>
                <a:hueOff val="321277"/>
                <a:satOff val="-6720"/>
                <a:lumOff val="373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r>
            <a:rPr lang="en-CA" sz="1600" b="1" kern="1200" dirty="0" smtClean="0"/>
            <a:t>Partnership building </a:t>
          </a:r>
          <a:r>
            <a:rPr lang="en-CA" sz="1500" b="0" kern="1200" dirty="0" smtClean="0"/>
            <a:t>C</a:t>
          </a:r>
          <a:r>
            <a:rPr lang="en-CA" sz="1400" kern="1200" dirty="0" smtClean="0"/>
            <a:t>ommunity activities</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 June 2011</a:t>
          </a:r>
        </a:p>
      </dsp:txBody>
      <dsp:txXfrm>
        <a:off x="2929584" y="1612863"/>
        <a:ext cx="2218030" cy="1162885"/>
      </dsp:txXfrm>
    </dsp:sp>
    <dsp:sp modelId="{CF394F7A-947B-472B-AB1E-64A4E857D93C}">
      <dsp:nvSpPr>
        <dsp:cNvPr id="0" name=""/>
        <dsp:cNvSpPr/>
      </dsp:nvSpPr>
      <dsp:spPr>
        <a:xfrm rot="21596238">
          <a:off x="3430659" y="238172"/>
          <a:ext cx="2996964" cy="185286"/>
        </a:xfrm>
        <a:prstGeom prst="rect">
          <a:avLst/>
        </a:prstGeom>
        <a:gradFill rotWithShape="0">
          <a:gsLst>
            <a:gs pos="0">
              <a:schemeClr val="accent1">
                <a:shade val="90000"/>
                <a:hueOff val="281334"/>
                <a:satOff val="-5195"/>
                <a:lumOff val="24095"/>
                <a:alphaOff val="0"/>
                <a:tint val="50000"/>
                <a:satMod val="300000"/>
              </a:schemeClr>
            </a:gs>
            <a:gs pos="35000">
              <a:schemeClr val="accent1">
                <a:shade val="90000"/>
                <a:hueOff val="281334"/>
                <a:satOff val="-5195"/>
                <a:lumOff val="24095"/>
                <a:alphaOff val="0"/>
                <a:tint val="37000"/>
                <a:satMod val="300000"/>
              </a:schemeClr>
            </a:gs>
            <a:gs pos="100000">
              <a:schemeClr val="accent1">
                <a:shade val="90000"/>
                <a:hueOff val="281334"/>
                <a:satOff val="-5195"/>
                <a:lumOff val="2409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75D4CD5-DC29-4C75-BFA4-2633A0D35AFC}">
      <dsp:nvSpPr>
        <dsp:cNvPr id="0" name=""/>
        <dsp:cNvSpPr/>
      </dsp:nvSpPr>
      <dsp:spPr>
        <a:xfrm>
          <a:off x="2895598" y="26071"/>
          <a:ext cx="2286003" cy="1241802"/>
        </a:xfrm>
        <a:prstGeom prst="roundRect">
          <a:avLst>
            <a:gd name="adj" fmla="val 10000"/>
          </a:avLst>
        </a:prstGeom>
        <a:gradFill rotWithShape="0">
          <a:gsLst>
            <a:gs pos="0">
              <a:schemeClr val="accent1">
                <a:shade val="50000"/>
                <a:hueOff val="321277"/>
                <a:satOff val="-6720"/>
                <a:lumOff val="37389"/>
                <a:alphaOff val="0"/>
                <a:tint val="50000"/>
                <a:satMod val="300000"/>
              </a:schemeClr>
            </a:gs>
            <a:gs pos="35000">
              <a:schemeClr val="accent1">
                <a:shade val="50000"/>
                <a:hueOff val="321277"/>
                <a:satOff val="-6720"/>
                <a:lumOff val="37389"/>
                <a:alphaOff val="0"/>
                <a:tint val="37000"/>
                <a:satMod val="300000"/>
              </a:schemeClr>
            </a:gs>
            <a:gs pos="100000">
              <a:schemeClr val="accent1">
                <a:shade val="50000"/>
                <a:hueOff val="321277"/>
                <a:satOff val="-6720"/>
                <a:lumOff val="373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ts val="600"/>
            </a:spcAft>
            <a:buClrTx/>
            <a:buSzTx/>
            <a:buFontTx/>
            <a:buNone/>
            <a:tabLst/>
            <a:defRPr/>
          </a:pPr>
          <a:endParaRPr lang="en-CA" sz="16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b="1"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b="1" kern="1200" dirty="0" smtClean="0"/>
            <a:t>HEPAC Wellness Consultant </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Partnerships &amp; Community Engagement</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Sept. &amp; December  2010</a:t>
          </a:r>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 </a:t>
          </a:r>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400" kern="1200" dirty="0" smtClean="0"/>
        </a:p>
      </dsp:txBody>
      <dsp:txXfrm>
        <a:off x="2931969" y="62442"/>
        <a:ext cx="2213261" cy="1169060"/>
      </dsp:txXfrm>
    </dsp:sp>
    <dsp:sp modelId="{8423819B-0E82-49AB-AC78-D67494F7B379}">
      <dsp:nvSpPr>
        <dsp:cNvPr id="0" name=""/>
        <dsp:cNvSpPr/>
      </dsp:nvSpPr>
      <dsp:spPr>
        <a:xfrm rot="5400000">
          <a:off x="5664771" y="1008560"/>
          <a:ext cx="1534878" cy="185286"/>
        </a:xfrm>
        <a:prstGeom prst="rect">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C124CAB-1FE4-4BEF-9A8C-AF29DFC2CFEF}">
      <dsp:nvSpPr>
        <dsp:cNvPr id="0" name=""/>
        <dsp:cNvSpPr/>
      </dsp:nvSpPr>
      <dsp:spPr>
        <a:xfrm>
          <a:off x="6015875" y="26071"/>
          <a:ext cx="2058739" cy="1235243"/>
        </a:xfrm>
        <a:prstGeom prst="roundRect">
          <a:avLst>
            <a:gd name="adj" fmla="val 10000"/>
          </a:avLst>
        </a:prstGeom>
        <a:gradFill rotWithShape="0">
          <a:gsLst>
            <a:gs pos="0">
              <a:schemeClr val="accent1">
                <a:shade val="50000"/>
                <a:hueOff val="240958"/>
                <a:satOff val="-5040"/>
                <a:lumOff val="28042"/>
                <a:alphaOff val="0"/>
                <a:tint val="50000"/>
                <a:satMod val="300000"/>
              </a:schemeClr>
            </a:gs>
            <a:gs pos="35000">
              <a:schemeClr val="accent1">
                <a:shade val="50000"/>
                <a:hueOff val="240958"/>
                <a:satOff val="-5040"/>
                <a:lumOff val="28042"/>
                <a:alphaOff val="0"/>
                <a:tint val="37000"/>
                <a:satMod val="300000"/>
              </a:schemeClr>
            </a:gs>
            <a:gs pos="100000">
              <a:schemeClr val="accent1">
                <a:shade val="50000"/>
                <a:hueOff val="240958"/>
                <a:satOff val="-5040"/>
                <a:lumOff val="280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ts val="600"/>
            </a:spcAft>
            <a:buClrTx/>
            <a:buSzTx/>
            <a:buFontTx/>
            <a:buNone/>
            <a:tabLst/>
            <a:defRPr/>
          </a:pPr>
          <a:endParaRPr lang="en-CA" sz="1600" b="1" kern="1200" dirty="0" smtClean="0"/>
        </a:p>
        <a:p>
          <a:pPr marL="0" marR="0" lvl="0" indent="0" algn="ctr" defTabSz="711200" eaLnBrk="1" fontAlgn="auto" latinLnBrk="0" hangingPunct="1">
            <a:lnSpc>
              <a:spcPct val="90000"/>
            </a:lnSpc>
            <a:spcBef>
              <a:spcPct val="0"/>
            </a:spcBef>
            <a:spcAft>
              <a:spcPts val="600"/>
            </a:spcAft>
            <a:buClrTx/>
            <a:buSzTx/>
            <a:buFontTx/>
            <a:buNone/>
            <a:tabLst/>
            <a:defRPr/>
          </a:pPr>
          <a:r>
            <a:rPr lang="en-CA" sz="1600" b="1" kern="1200" dirty="0" smtClean="0"/>
            <a:t>Defined who we are</a:t>
          </a:r>
        </a:p>
        <a:p>
          <a:pPr lvl="0" algn="ctr" defTabSz="711200">
            <a:lnSpc>
              <a:spcPct val="90000"/>
            </a:lnSpc>
            <a:spcBef>
              <a:spcPct val="0"/>
            </a:spcBef>
            <a:spcAft>
              <a:spcPts val="600"/>
            </a:spcAft>
          </a:pPr>
          <a:r>
            <a:rPr lang="en-CA" sz="1400" kern="1200" spc="0" baseline="0" dirty="0" smtClean="0"/>
            <a:t>Vision / mission / objectives </a:t>
          </a:r>
        </a:p>
        <a:p>
          <a:pPr lvl="0" algn="ctr" defTabSz="711200">
            <a:lnSpc>
              <a:spcPct val="90000"/>
            </a:lnSpc>
            <a:spcBef>
              <a:spcPct val="0"/>
            </a:spcBef>
            <a:spcAft>
              <a:spcPts val="600"/>
            </a:spcAft>
          </a:pPr>
          <a:r>
            <a:rPr lang="en-CA" sz="1400" kern="1200" spc="0" baseline="0" dirty="0" smtClean="0"/>
            <a:t>December 2011</a:t>
          </a:r>
        </a:p>
        <a:p>
          <a:pPr marL="0" marR="0" lvl="0" indent="0" algn="ctr" defTabSz="914400" eaLnBrk="1" fontAlgn="auto" latinLnBrk="0" hangingPunct="1">
            <a:lnSpc>
              <a:spcPct val="100000"/>
            </a:lnSpc>
            <a:spcBef>
              <a:spcPct val="0"/>
            </a:spcBef>
            <a:spcAft>
              <a:spcPts val="0"/>
            </a:spcAft>
            <a:buClrTx/>
            <a:buSzTx/>
            <a:buFontTx/>
            <a:buNone/>
            <a:tabLst/>
            <a:defRPr/>
          </a:pPr>
          <a:endParaRPr lang="en-CA" sz="1400" kern="1200" dirty="0" smtClean="0"/>
        </a:p>
      </dsp:txBody>
      <dsp:txXfrm>
        <a:off x="6052054" y="62250"/>
        <a:ext cx="1986381" cy="1162885"/>
      </dsp:txXfrm>
    </dsp:sp>
    <dsp:sp modelId="{4714A063-B1AE-4011-9651-1A0464C2A490}">
      <dsp:nvSpPr>
        <dsp:cNvPr id="0" name=""/>
        <dsp:cNvSpPr/>
      </dsp:nvSpPr>
      <dsp:spPr>
        <a:xfrm rot="5552031">
          <a:off x="5578572" y="2601873"/>
          <a:ext cx="1634994" cy="185286"/>
        </a:xfrm>
        <a:prstGeom prst="rect">
          <a:avLst/>
        </a:prstGeom>
        <a:gradFill rotWithShape="0">
          <a:gsLst>
            <a:gs pos="0">
              <a:schemeClr val="accent1">
                <a:shade val="90000"/>
                <a:hueOff val="93778"/>
                <a:satOff val="-1732"/>
                <a:lumOff val="8032"/>
                <a:alphaOff val="0"/>
                <a:tint val="50000"/>
                <a:satMod val="300000"/>
              </a:schemeClr>
            </a:gs>
            <a:gs pos="35000">
              <a:schemeClr val="accent1">
                <a:shade val="90000"/>
                <a:hueOff val="93778"/>
                <a:satOff val="-1732"/>
                <a:lumOff val="8032"/>
                <a:alphaOff val="0"/>
                <a:tint val="37000"/>
                <a:satMod val="300000"/>
              </a:schemeClr>
            </a:gs>
            <a:gs pos="100000">
              <a:schemeClr val="accent1">
                <a:shade val="90000"/>
                <a:hueOff val="93778"/>
                <a:satOff val="-1732"/>
                <a:lumOff val="803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6E4ACFF-B981-4F5B-9072-F454FE6A26C8}">
      <dsp:nvSpPr>
        <dsp:cNvPr id="0" name=""/>
        <dsp:cNvSpPr/>
      </dsp:nvSpPr>
      <dsp:spPr>
        <a:xfrm>
          <a:off x="6015875" y="1570125"/>
          <a:ext cx="2058739" cy="1235243"/>
        </a:xfrm>
        <a:prstGeom prst="roundRect">
          <a:avLst>
            <a:gd name="adj" fmla="val 10000"/>
          </a:avLst>
        </a:prstGeom>
        <a:gradFill rotWithShape="0">
          <a:gsLst>
            <a:gs pos="0">
              <a:schemeClr val="accent1">
                <a:shade val="50000"/>
                <a:hueOff val="160638"/>
                <a:satOff val="-3360"/>
                <a:lumOff val="18695"/>
                <a:alphaOff val="0"/>
                <a:tint val="50000"/>
                <a:satMod val="300000"/>
              </a:schemeClr>
            </a:gs>
            <a:gs pos="35000">
              <a:schemeClr val="accent1">
                <a:shade val="50000"/>
                <a:hueOff val="160638"/>
                <a:satOff val="-3360"/>
                <a:lumOff val="18695"/>
                <a:alphaOff val="0"/>
                <a:tint val="37000"/>
                <a:satMod val="300000"/>
              </a:schemeClr>
            </a:gs>
            <a:gs pos="100000">
              <a:schemeClr val="accent1">
                <a:shade val="50000"/>
                <a:hueOff val="160638"/>
                <a:satOff val="-3360"/>
                <a:lumOff val="186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CA" sz="1600" b="1" kern="1200" dirty="0" smtClean="0"/>
            <a:t>Wellness Forum</a:t>
          </a:r>
        </a:p>
        <a:p>
          <a:pPr lvl="0" algn="ctr" defTabSz="711200">
            <a:lnSpc>
              <a:spcPct val="100000"/>
            </a:lnSpc>
            <a:spcBef>
              <a:spcPct val="0"/>
            </a:spcBef>
            <a:spcAft>
              <a:spcPct val="35000"/>
            </a:spcAft>
          </a:pPr>
          <a:r>
            <a:rPr lang="en-CA" sz="1400" b="0" kern="1200" dirty="0" smtClean="0"/>
            <a:t>Evaluation &amp; Feedback</a:t>
          </a:r>
        </a:p>
        <a:p>
          <a:pPr lvl="0" algn="ctr" defTabSz="711200">
            <a:lnSpc>
              <a:spcPct val="100000"/>
            </a:lnSpc>
            <a:spcBef>
              <a:spcPct val="0"/>
            </a:spcBef>
            <a:spcAft>
              <a:spcPct val="35000"/>
            </a:spcAft>
          </a:pPr>
          <a:r>
            <a:rPr lang="en-CA" sz="1400" b="0" kern="1200" dirty="0" smtClean="0"/>
            <a:t> </a:t>
          </a:r>
          <a:r>
            <a:rPr lang="en-CA" sz="1400" b="1" kern="1200" dirty="0" smtClean="0"/>
            <a:t>March 2012</a:t>
          </a:r>
          <a:endParaRPr lang="en-CA" sz="1400" b="1" kern="1200" dirty="0"/>
        </a:p>
      </dsp:txBody>
      <dsp:txXfrm>
        <a:off x="6052054" y="1606304"/>
        <a:ext cx="1986381" cy="1162885"/>
      </dsp:txXfrm>
    </dsp:sp>
    <dsp:sp modelId="{689D77E3-CA8F-4520-A797-7F8CED23AEFC}">
      <dsp:nvSpPr>
        <dsp:cNvPr id="0" name=""/>
        <dsp:cNvSpPr/>
      </dsp:nvSpPr>
      <dsp:spPr>
        <a:xfrm>
          <a:off x="5944920" y="3077357"/>
          <a:ext cx="2056083" cy="1507948"/>
        </a:xfrm>
        <a:prstGeom prst="roundRect">
          <a:avLst>
            <a:gd name="adj" fmla="val 10000"/>
          </a:avLst>
        </a:prstGeom>
        <a:gradFill rotWithShape="0">
          <a:gsLst>
            <a:gs pos="0">
              <a:schemeClr val="accent1">
                <a:shade val="50000"/>
                <a:hueOff val="80319"/>
                <a:satOff val="-1680"/>
                <a:lumOff val="9347"/>
                <a:alphaOff val="0"/>
                <a:tint val="50000"/>
                <a:satMod val="300000"/>
              </a:schemeClr>
            </a:gs>
            <a:gs pos="35000">
              <a:schemeClr val="accent1">
                <a:shade val="50000"/>
                <a:hueOff val="80319"/>
                <a:satOff val="-1680"/>
                <a:lumOff val="9347"/>
                <a:alphaOff val="0"/>
                <a:tint val="37000"/>
                <a:satMod val="300000"/>
              </a:schemeClr>
            </a:gs>
            <a:gs pos="100000">
              <a:schemeClr val="accent1">
                <a:shade val="50000"/>
                <a:hueOff val="80319"/>
                <a:satOff val="-1680"/>
                <a:lumOff val="93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Wellness Network</a:t>
          </a:r>
        </a:p>
        <a:p>
          <a:pPr lvl="0" algn="ctr" defTabSz="622300">
            <a:lnSpc>
              <a:spcPct val="90000"/>
            </a:lnSpc>
            <a:spcBef>
              <a:spcPct val="0"/>
            </a:spcBef>
            <a:spcAft>
              <a:spcPct val="35000"/>
            </a:spcAft>
          </a:pPr>
          <a:r>
            <a:rPr lang="en-CA" sz="1600" b="1" kern="1200" dirty="0" smtClean="0"/>
            <a:t>Strategic Planning </a:t>
          </a:r>
        </a:p>
        <a:p>
          <a:pPr lvl="0" algn="ctr" defTabSz="622300">
            <a:lnSpc>
              <a:spcPct val="90000"/>
            </a:lnSpc>
            <a:spcBef>
              <a:spcPct val="0"/>
            </a:spcBef>
            <a:spcAft>
              <a:spcPct val="35000"/>
            </a:spcAft>
          </a:pPr>
          <a:endParaRPr lang="en-CA" sz="1400" kern="1200" dirty="0" smtClean="0"/>
        </a:p>
        <a:p>
          <a:pPr lvl="0" algn="ctr" defTabSz="622300">
            <a:lnSpc>
              <a:spcPct val="90000"/>
            </a:lnSpc>
            <a:spcBef>
              <a:spcPct val="0"/>
            </a:spcBef>
            <a:spcAft>
              <a:spcPct val="35000"/>
            </a:spcAft>
          </a:pPr>
          <a:r>
            <a:rPr lang="en-CA" sz="1400" kern="1200" dirty="0" smtClean="0"/>
            <a:t>June 2012</a:t>
          </a:r>
          <a:endParaRPr lang="en-CA" sz="1400" kern="1200" dirty="0"/>
        </a:p>
      </dsp:txBody>
      <dsp:txXfrm>
        <a:off x="5989086" y="3121523"/>
        <a:ext cx="1967751" cy="1419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FBFAB-10F0-4012-B060-813166DD9389}">
      <dsp:nvSpPr>
        <dsp:cNvPr id="0" name=""/>
        <dsp:cNvSpPr/>
      </dsp:nvSpPr>
      <dsp:spPr>
        <a:xfrm rot="5400000">
          <a:off x="-370047" y="1165905"/>
          <a:ext cx="1577938" cy="185286"/>
        </a:xfrm>
        <a:prstGeom prst="rect">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2A3F47-9692-45F9-814B-D5A317A0B0EC}">
      <dsp:nvSpPr>
        <dsp:cNvPr id="0" name=""/>
        <dsp:cNvSpPr/>
      </dsp:nvSpPr>
      <dsp:spPr>
        <a:xfrm>
          <a:off x="2585" y="161886"/>
          <a:ext cx="2058739" cy="1235243"/>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1200"/>
            </a:spcAft>
          </a:pPr>
          <a:r>
            <a:rPr lang="en-CA" sz="1400" b="1" kern="1200" dirty="0" smtClean="0"/>
            <a:t>Wellness Consultant</a:t>
          </a:r>
        </a:p>
        <a:p>
          <a:pPr lvl="0" algn="ctr" defTabSz="622300">
            <a:lnSpc>
              <a:spcPct val="90000"/>
            </a:lnSpc>
            <a:spcBef>
              <a:spcPct val="0"/>
            </a:spcBef>
            <a:spcAft>
              <a:spcPts val="1200"/>
            </a:spcAft>
          </a:pPr>
          <a:r>
            <a:rPr lang="en-CA" sz="1400" b="1" kern="1200" dirty="0" smtClean="0"/>
            <a:t>Wellness Culture &amp; Sport </a:t>
          </a:r>
        </a:p>
        <a:p>
          <a:pPr lvl="0" algn="ctr" defTabSz="622300">
            <a:lnSpc>
              <a:spcPct val="90000"/>
            </a:lnSpc>
            <a:spcBef>
              <a:spcPct val="0"/>
            </a:spcBef>
            <a:spcAft>
              <a:spcPts val="1200"/>
            </a:spcAft>
          </a:pPr>
          <a:r>
            <a:rPr lang="en-CA" sz="1400" b="1" kern="1200" dirty="0" smtClean="0"/>
            <a:t>June 2012</a:t>
          </a:r>
          <a:endParaRPr lang="en-CA" sz="1400" kern="1200" dirty="0"/>
        </a:p>
      </dsp:txBody>
      <dsp:txXfrm>
        <a:off x="38764" y="198065"/>
        <a:ext cx="1986381" cy="1162885"/>
      </dsp:txXfrm>
    </dsp:sp>
    <dsp:sp modelId="{06F9E52C-EDB7-4D6D-85E3-DB08ED67F627}">
      <dsp:nvSpPr>
        <dsp:cNvPr id="0" name=""/>
        <dsp:cNvSpPr/>
      </dsp:nvSpPr>
      <dsp:spPr>
        <a:xfrm rot="5405693">
          <a:off x="-363047" y="2745369"/>
          <a:ext cx="1561351" cy="185286"/>
        </a:xfrm>
        <a:prstGeom prst="rect">
          <a:avLst/>
        </a:prstGeom>
        <a:gradFill rotWithShape="0">
          <a:gsLst>
            <a:gs pos="0">
              <a:schemeClr val="accent1">
                <a:shade val="90000"/>
                <a:hueOff val="107175"/>
                <a:satOff val="-1979"/>
                <a:lumOff val="9179"/>
                <a:alphaOff val="0"/>
                <a:tint val="50000"/>
                <a:satMod val="300000"/>
              </a:schemeClr>
            </a:gs>
            <a:gs pos="35000">
              <a:schemeClr val="accent1">
                <a:shade val="90000"/>
                <a:hueOff val="107175"/>
                <a:satOff val="-1979"/>
                <a:lumOff val="9179"/>
                <a:alphaOff val="0"/>
                <a:tint val="37000"/>
                <a:satMod val="300000"/>
              </a:schemeClr>
            </a:gs>
            <a:gs pos="100000">
              <a:schemeClr val="accent1">
                <a:shade val="90000"/>
                <a:hueOff val="107175"/>
                <a:satOff val="-1979"/>
                <a:lumOff val="91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C1BB0CD-3CF7-4000-9EDD-EAC9433E7D84}">
      <dsp:nvSpPr>
        <dsp:cNvPr id="0" name=""/>
        <dsp:cNvSpPr/>
      </dsp:nvSpPr>
      <dsp:spPr>
        <a:xfrm>
          <a:off x="2585" y="1705940"/>
          <a:ext cx="2058739" cy="1322007"/>
        </a:xfrm>
        <a:prstGeom prst="roundRect">
          <a:avLst>
            <a:gd name="adj" fmla="val 10000"/>
          </a:avLst>
        </a:prstGeom>
        <a:gradFill rotWithShape="0">
          <a:gsLst>
            <a:gs pos="0">
              <a:schemeClr val="accent1">
                <a:shade val="50000"/>
                <a:hueOff val="90359"/>
                <a:satOff val="-1890"/>
                <a:lumOff val="10516"/>
                <a:alphaOff val="0"/>
                <a:tint val="50000"/>
                <a:satMod val="300000"/>
              </a:schemeClr>
            </a:gs>
            <a:gs pos="35000">
              <a:schemeClr val="accent1">
                <a:shade val="50000"/>
                <a:hueOff val="90359"/>
                <a:satOff val="-1890"/>
                <a:lumOff val="10516"/>
                <a:alphaOff val="0"/>
                <a:tint val="37000"/>
                <a:satMod val="300000"/>
              </a:schemeClr>
            </a:gs>
            <a:gs pos="100000">
              <a:schemeClr val="accent1">
                <a:shade val="50000"/>
                <a:hueOff val="90359"/>
                <a:satOff val="-1890"/>
                <a:lumOff val="105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1200"/>
            </a:spcAft>
          </a:pPr>
          <a:r>
            <a:rPr lang="en-CA" sz="1400" kern="1200" dirty="0" smtClean="0"/>
            <a:t>Promotions</a:t>
          </a:r>
          <a:r>
            <a:rPr lang="en-CA" sz="1400" kern="1200" baseline="0" dirty="0" smtClean="0"/>
            <a:t> of Resources</a:t>
          </a:r>
        </a:p>
        <a:p>
          <a:pPr lvl="0" algn="ctr" defTabSz="622300">
            <a:lnSpc>
              <a:spcPct val="90000"/>
            </a:lnSpc>
            <a:spcBef>
              <a:spcPct val="0"/>
            </a:spcBef>
            <a:spcAft>
              <a:spcPts val="1200"/>
            </a:spcAft>
          </a:pPr>
          <a:r>
            <a:rPr lang="en-CA" sz="1400" kern="1200" baseline="0" dirty="0" smtClean="0"/>
            <a:t>Creation of Formal Structure</a:t>
          </a:r>
        </a:p>
        <a:p>
          <a:pPr lvl="0" algn="ctr" defTabSz="622300">
            <a:lnSpc>
              <a:spcPct val="90000"/>
            </a:lnSpc>
            <a:spcBef>
              <a:spcPct val="0"/>
            </a:spcBef>
            <a:spcAft>
              <a:spcPts val="1200"/>
            </a:spcAft>
          </a:pPr>
          <a:r>
            <a:rPr lang="en-CA" sz="1400" kern="1200" baseline="0" dirty="0" smtClean="0"/>
            <a:t>Increase ROLE of Network</a:t>
          </a:r>
          <a:endParaRPr lang="en-CA" sz="1400" kern="1200" dirty="0"/>
        </a:p>
      </dsp:txBody>
      <dsp:txXfrm>
        <a:off x="41305" y="1744660"/>
        <a:ext cx="1981299" cy="1244567"/>
      </dsp:txXfrm>
    </dsp:sp>
    <dsp:sp modelId="{3147401C-B5CD-42CD-93E6-3A33B251E577}">
      <dsp:nvSpPr>
        <dsp:cNvPr id="0" name=""/>
        <dsp:cNvSpPr/>
      </dsp:nvSpPr>
      <dsp:spPr>
        <a:xfrm rot="21520186">
          <a:off x="420519" y="3495813"/>
          <a:ext cx="2999666" cy="185286"/>
        </a:xfrm>
        <a:prstGeom prst="rect">
          <a:avLst/>
        </a:prstGeom>
        <a:gradFill rotWithShape="0">
          <a:gsLst>
            <a:gs pos="0">
              <a:schemeClr val="accent1">
                <a:shade val="90000"/>
                <a:hueOff val="214350"/>
                <a:satOff val="-3958"/>
                <a:lumOff val="18358"/>
                <a:alphaOff val="0"/>
                <a:tint val="50000"/>
                <a:satMod val="300000"/>
              </a:schemeClr>
            </a:gs>
            <a:gs pos="35000">
              <a:schemeClr val="accent1">
                <a:shade val="90000"/>
                <a:hueOff val="214350"/>
                <a:satOff val="-3958"/>
                <a:lumOff val="18358"/>
                <a:alphaOff val="0"/>
                <a:tint val="37000"/>
                <a:satMod val="300000"/>
              </a:schemeClr>
            </a:gs>
            <a:gs pos="100000">
              <a:schemeClr val="accent1">
                <a:shade val="90000"/>
                <a:hueOff val="214350"/>
                <a:satOff val="-3958"/>
                <a:lumOff val="1835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2211D78-5DF2-444F-9450-7CDF848C26FB}">
      <dsp:nvSpPr>
        <dsp:cNvPr id="0" name=""/>
        <dsp:cNvSpPr/>
      </dsp:nvSpPr>
      <dsp:spPr>
        <a:xfrm>
          <a:off x="0" y="3320169"/>
          <a:ext cx="2058739" cy="1235243"/>
        </a:xfrm>
        <a:prstGeom prst="roundRect">
          <a:avLst>
            <a:gd name="adj" fmla="val 10000"/>
          </a:avLst>
        </a:prstGeom>
        <a:gradFill rotWithShape="0">
          <a:gsLst>
            <a:gs pos="0">
              <a:schemeClr val="accent1">
                <a:shade val="50000"/>
                <a:hueOff val="180718"/>
                <a:satOff val="-3780"/>
                <a:lumOff val="21031"/>
                <a:alphaOff val="0"/>
                <a:tint val="50000"/>
                <a:satMod val="300000"/>
              </a:schemeClr>
            </a:gs>
            <a:gs pos="35000">
              <a:schemeClr val="accent1">
                <a:shade val="50000"/>
                <a:hueOff val="180718"/>
                <a:satOff val="-3780"/>
                <a:lumOff val="21031"/>
                <a:alphaOff val="0"/>
                <a:tint val="37000"/>
                <a:satMod val="300000"/>
              </a:schemeClr>
            </a:gs>
            <a:gs pos="100000">
              <a:schemeClr val="accent1">
                <a:shade val="50000"/>
                <a:hueOff val="180718"/>
                <a:satOff val="-3780"/>
                <a:lumOff val="210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endParaRPr lang="en-CA" sz="12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CA" sz="1200" kern="1200" dirty="0" smtClean="0"/>
            <a:t>Strategic Planning</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200" kern="1200" dirty="0" smtClean="0"/>
            <a:t>Network Goals </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200" kern="1200" dirty="0" smtClean="0"/>
            <a:t>Facilitated in January 2013</a:t>
          </a:r>
        </a:p>
        <a:p>
          <a:pPr marL="0" marR="0" lvl="0" indent="0" algn="ctr" defTabSz="914400" eaLnBrk="1" fontAlgn="auto" latinLnBrk="0" hangingPunct="1">
            <a:lnSpc>
              <a:spcPct val="100000"/>
            </a:lnSpc>
            <a:spcBef>
              <a:spcPct val="0"/>
            </a:spcBef>
            <a:spcAft>
              <a:spcPts val="1200"/>
            </a:spcAft>
            <a:buClrTx/>
            <a:buSzTx/>
            <a:buFontTx/>
            <a:buNone/>
            <a:tabLst/>
            <a:defRPr/>
          </a:pPr>
          <a:endParaRPr lang="en-CA" sz="1600" b="1" kern="1200" dirty="0" smtClean="0"/>
        </a:p>
      </dsp:txBody>
      <dsp:txXfrm>
        <a:off x="36179" y="3356348"/>
        <a:ext cx="1986381" cy="1162885"/>
      </dsp:txXfrm>
    </dsp:sp>
    <dsp:sp modelId="{8D4D59CC-B305-4AC3-8645-0CC312ACFDA5}">
      <dsp:nvSpPr>
        <dsp:cNvPr id="0" name=""/>
        <dsp:cNvSpPr/>
      </dsp:nvSpPr>
      <dsp:spPr>
        <a:xfrm rot="16200000">
          <a:off x="2615333" y="2645533"/>
          <a:ext cx="1620464" cy="185286"/>
        </a:xfrm>
        <a:prstGeom prst="rect">
          <a:avLst/>
        </a:prstGeom>
        <a:gradFill rotWithShape="0">
          <a:gsLst>
            <a:gs pos="0">
              <a:schemeClr val="accent1">
                <a:shade val="90000"/>
                <a:hueOff val="321524"/>
                <a:satOff val="-5937"/>
                <a:lumOff val="27537"/>
                <a:alphaOff val="0"/>
                <a:tint val="50000"/>
                <a:satMod val="300000"/>
              </a:schemeClr>
            </a:gs>
            <a:gs pos="35000">
              <a:schemeClr val="accent1">
                <a:shade val="90000"/>
                <a:hueOff val="321524"/>
                <a:satOff val="-5937"/>
                <a:lumOff val="27537"/>
                <a:alphaOff val="0"/>
                <a:tint val="37000"/>
                <a:satMod val="300000"/>
              </a:schemeClr>
            </a:gs>
            <a:gs pos="100000">
              <a:schemeClr val="accent1">
                <a:shade val="90000"/>
                <a:hueOff val="321524"/>
                <a:satOff val="-5937"/>
                <a:lumOff val="275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C5A337A-45D1-49F0-B14D-1C13C6AD40BC}">
      <dsp:nvSpPr>
        <dsp:cNvPr id="0" name=""/>
        <dsp:cNvSpPr/>
      </dsp:nvSpPr>
      <dsp:spPr>
        <a:xfrm>
          <a:off x="2740708" y="3164306"/>
          <a:ext cx="2595782" cy="1407696"/>
        </a:xfrm>
        <a:prstGeom prst="roundRect">
          <a:avLst>
            <a:gd name="adj" fmla="val 10000"/>
          </a:avLst>
        </a:prstGeom>
        <a:gradFill rotWithShape="0">
          <a:gsLst>
            <a:gs pos="0">
              <a:schemeClr val="accent1">
                <a:shade val="50000"/>
                <a:hueOff val="271077"/>
                <a:satOff val="-5670"/>
                <a:lumOff val="31547"/>
                <a:alphaOff val="0"/>
                <a:tint val="50000"/>
                <a:satMod val="300000"/>
              </a:schemeClr>
            </a:gs>
            <a:gs pos="35000">
              <a:schemeClr val="accent1">
                <a:shade val="50000"/>
                <a:hueOff val="271077"/>
                <a:satOff val="-5670"/>
                <a:lumOff val="31547"/>
                <a:alphaOff val="0"/>
                <a:tint val="37000"/>
                <a:satMod val="300000"/>
              </a:schemeClr>
            </a:gs>
            <a:gs pos="100000">
              <a:schemeClr val="accent1">
                <a:shade val="50000"/>
                <a:hueOff val="271077"/>
                <a:satOff val="-5670"/>
                <a:lumOff val="315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r>
            <a:rPr lang="en-CA" sz="1400" b="1" kern="1200" dirty="0" smtClean="0"/>
            <a:t>FORMAL GRANT PROGRAM &amp; NETWORK BUDGET</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b="1" kern="1200" dirty="0" smtClean="0"/>
            <a:t>April 2013</a:t>
          </a:r>
        </a:p>
        <a:p>
          <a:pPr marL="0" marR="0" lvl="0" indent="0" algn="ctr" defTabSz="711200" eaLnBrk="1" fontAlgn="auto" latinLnBrk="0" hangingPunct="1">
            <a:lnSpc>
              <a:spcPct val="90000"/>
            </a:lnSpc>
            <a:spcBef>
              <a:spcPct val="0"/>
            </a:spcBef>
            <a:spcAft>
              <a:spcPts val="600"/>
            </a:spcAft>
            <a:buClrTx/>
            <a:buSzTx/>
            <a:buFontTx/>
            <a:buNone/>
            <a:tabLst/>
            <a:defRPr/>
          </a:pPr>
          <a:endParaRPr lang="en-CA" sz="1400" kern="1200" dirty="0"/>
        </a:p>
      </dsp:txBody>
      <dsp:txXfrm>
        <a:off x="2781938" y="3205536"/>
        <a:ext cx="2513322" cy="1325236"/>
      </dsp:txXfrm>
    </dsp:sp>
    <dsp:sp modelId="{262E4FDC-12FA-4B40-A4D3-3F7A538B83F8}">
      <dsp:nvSpPr>
        <dsp:cNvPr id="0" name=""/>
        <dsp:cNvSpPr/>
      </dsp:nvSpPr>
      <dsp:spPr>
        <a:xfrm rot="16200000">
          <a:off x="2658126" y="1058686"/>
          <a:ext cx="1534878" cy="185286"/>
        </a:xfrm>
        <a:prstGeom prst="rect">
          <a:avLst/>
        </a:prstGeom>
        <a:gradFill rotWithShape="0">
          <a:gsLst>
            <a:gs pos="0">
              <a:schemeClr val="accent1">
                <a:shade val="90000"/>
                <a:hueOff val="321524"/>
                <a:satOff val="-5937"/>
                <a:lumOff val="27537"/>
                <a:alphaOff val="0"/>
                <a:tint val="50000"/>
                <a:satMod val="300000"/>
              </a:schemeClr>
            </a:gs>
            <a:gs pos="35000">
              <a:schemeClr val="accent1">
                <a:shade val="90000"/>
                <a:hueOff val="321524"/>
                <a:satOff val="-5937"/>
                <a:lumOff val="27537"/>
                <a:alphaOff val="0"/>
                <a:tint val="37000"/>
                <a:satMod val="300000"/>
              </a:schemeClr>
            </a:gs>
            <a:gs pos="100000">
              <a:schemeClr val="accent1">
                <a:shade val="90000"/>
                <a:hueOff val="321524"/>
                <a:satOff val="-5937"/>
                <a:lumOff val="275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7EE1B9-3078-4A7D-9425-7456335D8577}">
      <dsp:nvSpPr>
        <dsp:cNvPr id="0" name=""/>
        <dsp:cNvSpPr/>
      </dsp:nvSpPr>
      <dsp:spPr>
        <a:xfrm>
          <a:off x="2893405" y="1620251"/>
          <a:ext cx="2290388" cy="1235243"/>
        </a:xfrm>
        <a:prstGeom prst="roundRect">
          <a:avLst>
            <a:gd name="adj" fmla="val 10000"/>
          </a:avLst>
        </a:prstGeom>
        <a:gradFill rotWithShape="0">
          <a:gsLst>
            <a:gs pos="0">
              <a:schemeClr val="accent1">
                <a:shade val="50000"/>
                <a:hueOff val="361436"/>
                <a:satOff val="-7560"/>
                <a:lumOff val="42063"/>
                <a:alphaOff val="0"/>
                <a:tint val="50000"/>
                <a:satMod val="300000"/>
              </a:schemeClr>
            </a:gs>
            <a:gs pos="35000">
              <a:schemeClr val="accent1">
                <a:shade val="50000"/>
                <a:hueOff val="361436"/>
                <a:satOff val="-7560"/>
                <a:lumOff val="42063"/>
                <a:alphaOff val="0"/>
                <a:tint val="37000"/>
                <a:satMod val="300000"/>
              </a:schemeClr>
            </a:gs>
            <a:gs pos="100000">
              <a:schemeClr val="accent1">
                <a:shade val="50000"/>
                <a:hueOff val="361436"/>
                <a:satOff val="-7560"/>
                <a:lumOff val="42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r>
            <a:rPr lang="en-CA" sz="1600" b="1" kern="1200" dirty="0" smtClean="0"/>
            <a:t>Partnership building </a:t>
          </a:r>
          <a:r>
            <a:rPr lang="en-CA" sz="1500" b="0" kern="1200" dirty="0" smtClean="0"/>
            <a:t>C</a:t>
          </a:r>
          <a:r>
            <a:rPr lang="en-CA" sz="1400" kern="1200" dirty="0" smtClean="0"/>
            <a:t>ommunity activities</a:t>
          </a:r>
        </a:p>
        <a:p>
          <a:pPr marL="0" marR="0" lvl="0" indent="0" algn="ctr" defTabSz="914400" eaLnBrk="1" fontAlgn="auto" latinLnBrk="0" hangingPunct="1">
            <a:lnSpc>
              <a:spcPct val="100000"/>
            </a:lnSpc>
            <a:spcBef>
              <a:spcPct val="0"/>
            </a:spcBef>
            <a:spcAft>
              <a:spcPts val="1200"/>
            </a:spcAft>
            <a:buClrTx/>
            <a:buSzTx/>
            <a:buFontTx/>
            <a:buNone/>
            <a:tabLst/>
            <a:defRPr/>
          </a:pPr>
          <a:r>
            <a:rPr lang="en-CA" sz="1400" kern="1200" dirty="0" smtClean="0"/>
            <a:t> April 2013 – April 2014</a:t>
          </a:r>
        </a:p>
      </dsp:txBody>
      <dsp:txXfrm>
        <a:off x="2929584" y="1656430"/>
        <a:ext cx="2218030" cy="1162885"/>
      </dsp:txXfrm>
    </dsp:sp>
    <dsp:sp modelId="{8423819B-0E82-49AB-AC78-D67494F7B379}">
      <dsp:nvSpPr>
        <dsp:cNvPr id="0" name=""/>
        <dsp:cNvSpPr/>
      </dsp:nvSpPr>
      <dsp:spPr>
        <a:xfrm>
          <a:off x="3430153" y="286659"/>
          <a:ext cx="2997469" cy="185286"/>
        </a:xfrm>
        <a:prstGeom prst="rect">
          <a:avLst/>
        </a:prstGeom>
        <a:gradFill rotWithShape="0">
          <a:gsLst>
            <a:gs pos="0">
              <a:schemeClr val="accent1">
                <a:shade val="90000"/>
                <a:hueOff val="214350"/>
                <a:satOff val="-3958"/>
                <a:lumOff val="18358"/>
                <a:alphaOff val="0"/>
                <a:tint val="50000"/>
                <a:satMod val="300000"/>
              </a:schemeClr>
            </a:gs>
            <a:gs pos="35000">
              <a:schemeClr val="accent1">
                <a:shade val="90000"/>
                <a:hueOff val="214350"/>
                <a:satOff val="-3958"/>
                <a:lumOff val="18358"/>
                <a:alphaOff val="0"/>
                <a:tint val="37000"/>
                <a:satMod val="300000"/>
              </a:schemeClr>
            </a:gs>
            <a:gs pos="100000">
              <a:schemeClr val="accent1">
                <a:shade val="90000"/>
                <a:hueOff val="214350"/>
                <a:satOff val="-3958"/>
                <a:lumOff val="1835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C124CAB-1FE4-4BEF-9A8C-AF29DFC2CFEF}">
      <dsp:nvSpPr>
        <dsp:cNvPr id="0" name=""/>
        <dsp:cNvSpPr/>
      </dsp:nvSpPr>
      <dsp:spPr>
        <a:xfrm>
          <a:off x="3009230" y="76197"/>
          <a:ext cx="2058739" cy="1235243"/>
        </a:xfrm>
        <a:prstGeom prst="roundRect">
          <a:avLst>
            <a:gd name="adj" fmla="val 10000"/>
          </a:avLst>
        </a:prstGeom>
        <a:gradFill rotWithShape="0">
          <a:gsLst>
            <a:gs pos="0">
              <a:schemeClr val="accent1">
                <a:shade val="50000"/>
                <a:hueOff val="271077"/>
                <a:satOff val="-5670"/>
                <a:lumOff val="31547"/>
                <a:alphaOff val="0"/>
                <a:tint val="50000"/>
                <a:satMod val="300000"/>
              </a:schemeClr>
            </a:gs>
            <a:gs pos="35000">
              <a:schemeClr val="accent1">
                <a:shade val="50000"/>
                <a:hueOff val="271077"/>
                <a:satOff val="-5670"/>
                <a:lumOff val="31547"/>
                <a:alphaOff val="0"/>
                <a:tint val="37000"/>
                <a:satMod val="300000"/>
              </a:schemeClr>
            </a:gs>
            <a:gs pos="100000">
              <a:schemeClr val="accent1">
                <a:shade val="50000"/>
                <a:hueOff val="271077"/>
                <a:satOff val="-5670"/>
                <a:lumOff val="315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400" kern="1200" dirty="0" smtClean="0"/>
            <a:t>April 2014 – 2015 </a:t>
          </a:r>
        </a:p>
        <a:p>
          <a:pPr marL="0" marR="0" lvl="0" indent="0" algn="ctr" defTabSz="914400" eaLnBrk="1" fontAlgn="auto" latinLnBrk="0" hangingPunct="1">
            <a:lnSpc>
              <a:spcPct val="100000"/>
            </a:lnSpc>
            <a:spcBef>
              <a:spcPct val="0"/>
            </a:spcBef>
            <a:spcAft>
              <a:spcPts val="0"/>
            </a:spcAft>
            <a:buClrTx/>
            <a:buSzTx/>
            <a:buFontTx/>
            <a:buNone/>
            <a:tabLst/>
            <a:defRPr/>
          </a:pPr>
          <a:r>
            <a:rPr lang="en-CA" sz="1400" kern="1200" dirty="0" smtClean="0"/>
            <a:t>Wellness Network Funding for Year Long Initiatives </a:t>
          </a:r>
        </a:p>
      </dsp:txBody>
      <dsp:txXfrm>
        <a:off x="3045409" y="112376"/>
        <a:ext cx="1986381" cy="1162885"/>
      </dsp:txXfrm>
    </dsp:sp>
    <dsp:sp modelId="{4714A063-B1AE-4011-9651-1A0464C2A490}">
      <dsp:nvSpPr>
        <dsp:cNvPr id="0" name=""/>
        <dsp:cNvSpPr/>
      </dsp:nvSpPr>
      <dsp:spPr>
        <a:xfrm rot="5552031">
          <a:off x="5578572" y="1107944"/>
          <a:ext cx="1634994" cy="185286"/>
        </a:xfrm>
        <a:prstGeom prst="rect">
          <a:avLst/>
        </a:prstGeom>
        <a:gradFill rotWithShape="0">
          <a:gsLst>
            <a:gs pos="0">
              <a:schemeClr val="accent1">
                <a:shade val="90000"/>
                <a:hueOff val="107175"/>
                <a:satOff val="-1979"/>
                <a:lumOff val="9179"/>
                <a:alphaOff val="0"/>
                <a:tint val="50000"/>
                <a:satMod val="300000"/>
              </a:schemeClr>
            </a:gs>
            <a:gs pos="35000">
              <a:schemeClr val="accent1">
                <a:shade val="90000"/>
                <a:hueOff val="107175"/>
                <a:satOff val="-1979"/>
                <a:lumOff val="9179"/>
                <a:alphaOff val="0"/>
                <a:tint val="37000"/>
                <a:satMod val="300000"/>
              </a:schemeClr>
            </a:gs>
            <a:gs pos="100000">
              <a:schemeClr val="accent1">
                <a:shade val="90000"/>
                <a:hueOff val="107175"/>
                <a:satOff val="-1979"/>
                <a:lumOff val="91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6E4ACFF-B981-4F5B-9072-F454FE6A26C8}">
      <dsp:nvSpPr>
        <dsp:cNvPr id="0" name=""/>
        <dsp:cNvSpPr/>
      </dsp:nvSpPr>
      <dsp:spPr>
        <a:xfrm>
          <a:off x="6015875" y="76197"/>
          <a:ext cx="2058739" cy="1235243"/>
        </a:xfrm>
        <a:prstGeom prst="roundRect">
          <a:avLst>
            <a:gd name="adj" fmla="val 10000"/>
          </a:avLst>
        </a:prstGeom>
        <a:gradFill rotWithShape="0">
          <a:gsLst>
            <a:gs pos="0">
              <a:schemeClr val="accent1">
                <a:shade val="50000"/>
                <a:hueOff val="180718"/>
                <a:satOff val="-3780"/>
                <a:lumOff val="21031"/>
                <a:alphaOff val="0"/>
                <a:tint val="50000"/>
                <a:satMod val="300000"/>
              </a:schemeClr>
            </a:gs>
            <a:gs pos="35000">
              <a:schemeClr val="accent1">
                <a:shade val="50000"/>
                <a:hueOff val="180718"/>
                <a:satOff val="-3780"/>
                <a:lumOff val="21031"/>
                <a:alphaOff val="0"/>
                <a:tint val="37000"/>
                <a:satMod val="300000"/>
              </a:schemeClr>
            </a:gs>
            <a:gs pos="100000">
              <a:schemeClr val="accent1">
                <a:shade val="50000"/>
                <a:hueOff val="180718"/>
                <a:satOff val="-3780"/>
                <a:lumOff val="210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endParaRPr lang="en-CA" sz="1400" b="1" kern="1200" dirty="0"/>
        </a:p>
      </dsp:txBody>
      <dsp:txXfrm>
        <a:off x="6052054" y="112376"/>
        <a:ext cx="1986381" cy="1162885"/>
      </dsp:txXfrm>
    </dsp:sp>
    <dsp:sp modelId="{689D77E3-CA8F-4520-A797-7F8CED23AEFC}">
      <dsp:nvSpPr>
        <dsp:cNvPr id="0" name=""/>
        <dsp:cNvSpPr/>
      </dsp:nvSpPr>
      <dsp:spPr>
        <a:xfrm>
          <a:off x="5944920" y="1583429"/>
          <a:ext cx="2056083" cy="1507948"/>
        </a:xfrm>
        <a:prstGeom prst="roundRect">
          <a:avLst>
            <a:gd name="adj" fmla="val 10000"/>
          </a:avLst>
        </a:prstGeom>
        <a:gradFill rotWithShape="0">
          <a:gsLst>
            <a:gs pos="0">
              <a:schemeClr val="accent1">
                <a:shade val="50000"/>
                <a:hueOff val="90359"/>
                <a:satOff val="-1890"/>
                <a:lumOff val="10516"/>
                <a:alphaOff val="0"/>
                <a:tint val="50000"/>
                <a:satMod val="300000"/>
              </a:schemeClr>
            </a:gs>
            <a:gs pos="35000">
              <a:schemeClr val="accent1">
                <a:shade val="50000"/>
                <a:hueOff val="90359"/>
                <a:satOff val="-1890"/>
                <a:lumOff val="10516"/>
                <a:alphaOff val="0"/>
                <a:tint val="37000"/>
                <a:satMod val="300000"/>
              </a:schemeClr>
            </a:gs>
            <a:gs pos="100000">
              <a:schemeClr val="accent1">
                <a:shade val="50000"/>
                <a:hueOff val="90359"/>
                <a:satOff val="-1890"/>
                <a:lumOff val="105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CA" sz="1400" kern="1200" dirty="0"/>
        </a:p>
      </dsp:txBody>
      <dsp:txXfrm>
        <a:off x="5989086" y="1627595"/>
        <a:ext cx="1967751" cy="14196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8CA30-AF65-4854-82D6-404BB37A61A8}" type="datetimeFigureOut">
              <a:rPr lang="en-CA" smtClean="0"/>
              <a:t>17/06/2015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D33A2-5170-4BF6-A183-B4FA05E33F43}" type="slidenum">
              <a:rPr lang="en-CA" smtClean="0"/>
              <a:t>‹#›</a:t>
            </a:fld>
            <a:endParaRPr lang="en-CA"/>
          </a:p>
        </p:txBody>
      </p:sp>
    </p:spTree>
    <p:extLst>
      <p:ext uri="{BB962C8B-B14F-4D97-AF65-F5344CB8AC3E}">
        <p14:creationId xmlns:p14="http://schemas.microsoft.com/office/powerpoint/2010/main" val="271919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9D33A2-5170-4BF6-A183-B4FA05E33F43}" type="slidenum">
              <a:rPr lang="en-CA" smtClean="0"/>
              <a:t>1</a:t>
            </a:fld>
            <a:endParaRPr lang="en-CA"/>
          </a:p>
        </p:txBody>
      </p:sp>
    </p:spTree>
    <p:extLst>
      <p:ext uri="{BB962C8B-B14F-4D97-AF65-F5344CB8AC3E}">
        <p14:creationId xmlns:p14="http://schemas.microsoft.com/office/powerpoint/2010/main" val="46459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Key steps as a best practice to be utilized in all other wellness regions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48" charset="-128"/>
              </a:defRPr>
            </a:lvl1pPr>
            <a:lvl2pPr marL="729057" indent="-280406">
              <a:defRPr sz="2400">
                <a:solidFill>
                  <a:schemeClr val="tx1"/>
                </a:solidFill>
                <a:latin typeface="Arial" pitchFamily="34" charset="0"/>
                <a:ea typeface="ヒラギノ角ゴ Pro W3" pitchFamily="48" charset="-128"/>
              </a:defRPr>
            </a:lvl2pPr>
            <a:lvl3pPr marL="1121626" indent="-224325">
              <a:defRPr sz="2400">
                <a:solidFill>
                  <a:schemeClr val="tx1"/>
                </a:solidFill>
                <a:latin typeface="Arial" pitchFamily="34" charset="0"/>
                <a:ea typeface="ヒラギノ角ゴ Pro W3" pitchFamily="48" charset="-128"/>
              </a:defRPr>
            </a:lvl3pPr>
            <a:lvl4pPr marL="1570276" indent="-224325">
              <a:defRPr sz="2400">
                <a:solidFill>
                  <a:schemeClr val="tx1"/>
                </a:solidFill>
                <a:latin typeface="Arial" pitchFamily="34" charset="0"/>
                <a:ea typeface="ヒラギノ角ゴ Pro W3" pitchFamily="48" charset="-128"/>
              </a:defRPr>
            </a:lvl4pPr>
            <a:lvl5pPr marL="2018927" indent="-224325">
              <a:defRPr sz="2400">
                <a:solidFill>
                  <a:schemeClr val="tx1"/>
                </a:solidFill>
                <a:latin typeface="Arial" pitchFamily="34" charset="0"/>
                <a:ea typeface="ヒラギノ角ゴ Pro W3" pitchFamily="48"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9pPr>
          </a:lstStyle>
          <a:p>
            <a:fld id="{0D3F48A5-F55A-4DF6-8881-B75E5B654B8E}" type="slidenum">
              <a:rPr lang="fr-CA" altLang="en-US" sz="1200"/>
              <a:pPr/>
              <a:t>4</a:t>
            </a:fld>
            <a:endParaRPr lang="fr-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Short video that shares the initiatives implemented by the Acadian Peninsula Wellness Network</a:t>
            </a:r>
            <a:endParaRPr lang="en-CA"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48" charset="-128"/>
              </a:defRPr>
            </a:lvl1pPr>
            <a:lvl2pPr marL="729057" indent="-280406">
              <a:defRPr sz="2400">
                <a:solidFill>
                  <a:schemeClr val="tx1"/>
                </a:solidFill>
                <a:latin typeface="Arial" pitchFamily="34" charset="0"/>
                <a:ea typeface="ヒラギノ角ゴ Pro W3" pitchFamily="48" charset="-128"/>
              </a:defRPr>
            </a:lvl2pPr>
            <a:lvl3pPr marL="1121626" indent="-224325">
              <a:defRPr sz="2400">
                <a:solidFill>
                  <a:schemeClr val="tx1"/>
                </a:solidFill>
                <a:latin typeface="Arial" pitchFamily="34" charset="0"/>
                <a:ea typeface="ヒラギノ角ゴ Pro W3" pitchFamily="48" charset="-128"/>
              </a:defRPr>
            </a:lvl3pPr>
            <a:lvl4pPr marL="1570276" indent="-224325">
              <a:defRPr sz="2400">
                <a:solidFill>
                  <a:schemeClr val="tx1"/>
                </a:solidFill>
                <a:latin typeface="Arial" pitchFamily="34" charset="0"/>
                <a:ea typeface="ヒラギノ角ゴ Pro W3" pitchFamily="48" charset="-128"/>
              </a:defRPr>
            </a:lvl4pPr>
            <a:lvl5pPr marL="2018927" indent="-224325">
              <a:defRPr sz="2400">
                <a:solidFill>
                  <a:schemeClr val="tx1"/>
                </a:solidFill>
                <a:latin typeface="Arial" pitchFamily="34" charset="0"/>
                <a:ea typeface="ヒラギノ角ゴ Pro W3" pitchFamily="48"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9pPr>
          </a:lstStyle>
          <a:p>
            <a:fld id="{DEC36873-52A5-4875-80B7-823CCCE6CB66}" type="slidenum">
              <a:rPr lang="fr-CA" altLang="en-US" sz="1200"/>
              <a:pPr/>
              <a:t>8</a:t>
            </a:fld>
            <a:endParaRPr lang="fr-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48" charset="-128"/>
              </a:defRPr>
            </a:lvl1pPr>
            <a:lvl2pPr marL="729057" indent="-280406">
              <a:defRPr sz="2400">
                <a:solidFill>
                  <a:schemeClr val="tx1"/>
                </a:solidFill>
                <a:latin typeface="Arial" pitchFamily="34" charset="0"/>
                <a:ea typeface="ヒラギノ角ゴ Pro W3" pitchFamily="48" charset="-128"/>
              </a:defRPr>
            </a:lvl2pPr>
            <a:lvl3pPr marL="1121626" indent="-224325">
              <a:defRPr sz="2400">
                <a:solidFill>
                  <a:schemeClr val="tx1"/>
                </a:solidFill>
                <a:latin typeface="Arial" pitchFamily="34" charset="0"/>
                <a:ea typeface="ヒラギノ角ゴ Pro W3" pitchFamily="48" charset="-128"/>
              </a:defRPr>
            </a:lvl3pPr>
            <a:lvl4pPr marL="1570276" indent="-224325">
              <a:defRPr sz="2400">
                <a:solidFill>
                  <a:schemeClr val="tx1"/>
                </a:solidFill>
                <a:latin typeface="Arial" pitchFamily="34" charset="0"/>
                <a:ea typeface="ヒラギノ角ゴ Pro W3" pitchFamily="48" charset="-128"/>
              </a:defRPr>
            </a:lvl4pPr>
            <a:lvl5pPr marL="2018927" indent="-224325">
              <a:defRPr sz="2400">
                <a:solidFill>
                  <a:schemeClr val="tx1"/>
                </a:solidFill>
                <a:latin typeface="Arial" pitchFamily="34" charset="0"/>
                <a:ea typeface="ヒラギノ角ゴ Pro W3" pitchFamily="48" charset="-128"/>
              </a:defRPr>
            </a:lvl5pPr>
            <a:lvl6pPr marL="246757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6pPr>
            <a:lvl7pPr marL="2916227"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7pPr>
            <a:lvl8pPr marL="336487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8pPr>
            <a:lvl9pPr marL="3813528" indent="-224325" eaLnBrk="0" fontAlgn="base" hangingPunct="0">
              <a:spcBef>
                <a:spcPct val="0"/>
              </a:spcBef>
              <a:spcAft>
                <a:spcPct val="0"/>
              </a:spcAft>
              <a:defRPr sz="2400">
                <a:solidFill>
                  <a:schemeClr val="tx1"/>
                </a:solidFill>
                <a:latin typeface="Arial" pitchFamily="34" charset="0"/>
                <a:ea typeface="ヒラギノ角ゴ Pro W3" pitchFamily="48" charset="-128"/>
              </a:defRPr>
            </a:lvl9pPr>
          </a:lstStyle>
          <a:p>
            <a:fld id="{17AA1B04-B460-433D-9A5B-85875961D05C}" type="slidenum">
              <a:rPr lang="fr-CA" altLang="en-US" sz="1200"/>
              <a:pPr/>
              <a:t>9</a:t>
            </a:fld>
            <a:endParaRPr lang="fr-C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92500" lnSpcReduction="20000"/>
          </a:bodyPr>
          <a:lstStyle/>
          <a:p>
            <a:pPr eaLnBrk="1" hangingPunct="1">
              <a:defRPr/>
            </a:pPr>
            <a:endParaRPr lang="fr-CA"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48" charset="-128"/>
              </a:defRPr>
            </a:lvl1pPr>
            <a:lvl2pPr marL="742950" indent="-285750">
              <a:defRPr sz="2400">
                <a:solidFill>
                  <a:schemeClr val="tx1"/>
                </a:solidFill>
                <a:latin typeface="Arial" pitchFamily="34" charset="0"/>
                <a:ea typeface="ヒラギノ角ゴ Pro W3" pitchFamily="48" charset="-128"/>
              </a:defRPr>
            </a:lvl2pPr>
            <a:lvl3pPr marL="1143000" indent="-228600">
              <a:defRPr sz="2400">
                <a:solidFill>
                  <a:schemeClr val="tx1"/>
                </a:solidFill>
                <a:latin typeface="Arial" pitchFamily="34" charset="0"/>
                <a:ea typeface="ヒラギノ角ゴ Pro W3" pitchFamily="48" charset="-128"/>
              </a:defRPr>
            </a:lvl3pPr>
            <a:lvl4pPr marL="1600200" indent="-228600">
              <a:defRPr sz="2400">
                <a:solidFill>
                  <a:schemeClr val="tx1"/>
                </a:solidFill>
                <a:latin typeface="Arial" pitchFamily="34" charset="0"/>
                <a:ea typeface="ヒラギノ角ゴ Pro W3" pitchFamily="48" charset="-128"/>
              </a:defRPr>
            </a:lvl4pPr>
            <a:lvl5pPr marL="2057400" indent="-228600">
              <a:defRPr sz="2400">
                <a:solidFill>
                  <a:schemeClr val="tx1"/>
                </a:solidFill>
                <a:latin typeface="Arial" pitchFamily="34"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48" charset="-128"/>
              </a:defRPr>
            </a:lvl9pPr>
          </a:lstStyle>
          <a:p>
            <a:fld id="{39FE11D1-5898-4950-9738-3D0ED5D4139A}" type="slidenum">
              <a:rPr lang="fr-CA" altLang="en-US" sz="1200" smtClean="0"/>
              <a:pPr/>
              <a:t>15</a:t>
            </a:fld>
            <a:endParaRPr lang="fr-CA"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77AA7E3-2541-4BDA-B580-95EC297B8B8A}" type="datetimeFigureOut">
              <a:rPr lang="en-CA" smtClean="0"/>
              <a:t>17/06/2015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37408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7AA7E3-2541-4BDA-B580-95EC297B8B8A}" type="datetimeFigureOut">
              <a:rPr lang="en-CA" smtClean="0"/>
              <a:t>17/06/2015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673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7AA7E3-2541-4BDA-B580-95EC297B8B8A}" type="datetimeFigureOut">
              <a:rPr lang="en-CA" smtClean="0"/>
              <a:t>17/06/2015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268738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6660455A-A5C0-48E4-BBA3-B1FDA0D114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362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07A6150-F781-49F3-ABA2-7F0C06448A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992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754E70D0-BE14-4FBF-BE5F-9DF4215A70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2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fld id="{D8208142-2E03-40C9-8687-0DD961350C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892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pPr>
              <a:defRPr/>
            </a:pPr>
            <a:fld id="{0761FBDC-B657-4109-8D9C-35E410A02F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395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A11BA1A7-3527-4458-8AF5-574B685179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720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FE8EAE64-6604-4EBE-8816-3C378E3E09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710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236688F2-51F9-4F26-867A-036AEE0E34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88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7AA7E3-2541-4BDA-B580-95EC297B8B8A}" type="datetimeFigureOut">
              <a:rPr lang="en-CA" smtClean="0"/>
              <a:t>17/06/2015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4004202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97F212C7-A37F-4666-ACD6-7F398420EC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9178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89F2A00-16FD-491E-9ADF-54E949D629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512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AE2DCF4-8B90-444A-B61C-58FDCBF4BE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1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AA7E3-2541-4BDA-B580-95EC297B8B8A}" type="datetimeFigureOut">
              <a:rPr lang="en-CA" smtClean="0"/>
              <a:t>17/06/2015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62007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77AA7E3-2541-4BDA-B580-95EC297B8B8A}" type="datetimeFigureOut">
              <a:rPr lang="en-CA" smtClean="0"/>
              <a:t>17/06/2015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117106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77AA7E3-2541-4BDA-B580-95EC297B8B8A}" type="datetimeFigureOut">
              <a:rPr lang="en-CA" smtClean="0"/>
              <a:t>17/06/2015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104697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77AA7E3-2541-4BDA-B580-95EC297B8B8A}" type="datetimeFigureOut">
              <a:rPr lang="en-CA" smtClean="0"/>
              <a:t>17/06/2015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229666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AA7E3-2541-4BDA-B580-95EC297B8B8A}" type="datetimeFigureOut">
              <a:rPr lang="en-CA" smtClean="0"/>
              <a:t>17/06/2015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151617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AA7E3-2541-4BDA-B580-95EC297B8B8A}" type="datetimeFigureOut">
              <a:rPr lang="en-CA" smtClean="0"/>
              <a:t>17/06/2015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142722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AA7E3-2541-4BDA-B580-95EC297B8B8A}" type="datetimeFigureOut">
              <a:rPr lang="en-CA" smtClean="0"/>
              <a:t>17/06/2015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E3DAE2-4EF9-4282-98DE-45EAF1069B9D}" type="slidenum">
              <a:rPr lang="en-CA" smtClean="0"/>
              <a:t>‹#›</a:t>
            </a:fld>
            <a:endParaRPr lang="en-CA"/>
          </a:p>
        </p:txBody>
      </p:sp>
    </p:spTree>
    <p:extLst>
      <p:ext uri="{BB962C8B-B14F-4D97-AF65-F5344CB8AC3E}">
        <p14:creationId xmlns:p14="http://schemas.microsoft.com/office/powerpoint/2010/main" val="176876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AA7E3-2541-4BDA-B580-95EC297B8B8A}" type="datetimeFigureOut">
              <a:rPr lang="en-CA" smtClean="0"/>
              <a:t>17/06/2015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DAE2-4EF9-4282-98DE-45EAF1069B9D}" type="slidenum">
              <a:rPr lang="en-CA" smtClean="0"/>
              <a:t>‹#›</a:t>
            </a:fld>
            <a:endParaRPr lang="en-CA"/>
          </a:p>
        </p:txBody>
      </p:sp>
    </p:spTree>
    <p:extLst>
      <p:ext uri="{BB962C8B-B14F-4D97-AF65-F5344CB8AC3E}">
        <p14:creationId xmlns:p14="http://schemas.microsoft.com/office/powerpoint/2010/main" val="12339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a:solidFill>
                  <a:schemeClr val="bg1"/>
                </a:solidFill>
                <a:latin typeface="Arial Narrow" pitchFamily="34" charset="0"/>
              </a:defRPr>
            </a:lvl1pPr>
          </a:lstStyle>
          <a:p>
            <a:pPr eaLnBrk="0" fontAlgn="base" hangingPunct="0">
              <a:spcBef>
                <a:spcPct val="0"/>
              </a:spcBef>
              <a:spcAft>
                <a:spcPct val="0"/>
              </a:spcAft>
              <a:defRPr/>
            </a:pPr>
            <a:fld id="{48029396-4791-4C13-B745-C4683B5EBA17}"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pic>
        <p:nvPicPr>
          <p:cNvPr id="1029" name="Picture 9" descr="Branded-Footer-Design3.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019675"/>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203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S4953\AppData\Local\Microsoft\Windows\Temporary Internet Files\Content.Outlook\LPDNFTTJ\WVWN Logo July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7" y="0"/>
            <a:ext cx="6867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1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95400" y="274638"/>
            <a:ext cx="7391400" cy="1143000"/>
          </a:xfrm>
        </p:spPr>
        <p:txBody>
          <a:bodyPr>
            <a:normAutofit/>
          </a:bodyPr>
          <a:lstStyle/>
          <a:p>
            <a:pPr algn="ctr"/>
            <a:r>
              <a:rPr lang="fr-CA" altLang="en-US" sz="3200" dirty="0" err="1" smtClean="0"/>
              <a:t>Stakeholder</a:t>
            </a:r>
            <a:r>
              <a:rPr lang="fr-CA" altLang="en-US" sz="3200" dirty="0" smtClean="0"/>
              <a:t> </a:t>
            </a:r>
            <a:r>
              <a:rPr lang="fr-CA" altLang="en-US" sz="3200" dirty="0" err="1" smtClean="0"/>
              <a:t>recommendations</a:t>
            </a:r>
            <a:r>
              <a:rPr lang="fr-CA" altLang="en-US" sz="3200" dirty="0" smtClean="0"/>
              <a:t> for </a:t>
            </a:r>
            <a:br>
              <a:rPr lang="fr-CA" altLang="en-US" sz="3200" dirty="0" smtClean="0"/>
            </a:br>
            <a:r>
              <a:rPr lang="fr-CA" altLang="en-US" sz="3200" dirty="0" smtClean="0"/>
              <a:t>future action: 2012</a:t>
            </a:r>
            <a:endParaRPr lang="en-CA" altLang="en-US" sz="3200" dirty="0" smtClean="0"/>
          </a:p>
        </p:txBody>
      </p:sp>
      <p:sp>
        <p:nvSpPr>
          <p:cNvPr id="20483" name="Content Placeholder 2"/>
          <p:cNvSpPr>
            <a:spLocks noGrp="1"/>
          </p:cNvSpPr>
          <p:nvPr>
            <p:ph idx="1"/>
          </p:nvPr>
        </p:nvSpPr>
        <p:spPr>
          <a:xfrm>
            <a:off x="457200" y="1371600"/>
            <a:ext cx="8077200" cy="4876800"/>
          </a:xfrm>
        </p:spPr>
        <p:txBody>
          <a:bodyPr/>
          <a:lstStyle/>
          <a:p>
            <a:pPr marL="0" indent="0" algn="ctr">
              <a:buFontTx/>
              <a:buNone/>
            </a:pPr>
            <a:r>
              <a:rPr lang="en-CA" altLang="en-US" dirty="0" smtClean="0"/>
              <a:t>Homes</a:t>
            </a:r>
          </a:p>
          <a:p>
            <a:pPr marL="0" indent="0">
              <a:buFontTx/>
              <a:buNone/>
            </a:pPr>
            <a:r>
              <a:rPr lang="en-CA" altLang="en-US" sz="1400" b="1" dirty="0" smtClean="0"/>
              <a:t>ENHANCING WELLNESS AWARENESS</a:t>
            </a:r>
          </a:p>
          <a:p>
            <a:pPr marL="0" indent="0">
              <a:buFontTx/>
              <a:buNone/>
            </a:pPr>
            <a:r>
              <a:rPr lang="en-US" altLang="en-US" sz="1400" i="1" dirty="0" smtClean="0"/>
              <a:t>• Increase access to wellness information (e.g., flyers, </a:t>
            </a:r>
            <a:r>
              <a:rPr lang="en-CA" altLang="en-US" sz="1400" i="1" dirty="0" smtClean="0"/>
              <a:t>newsletters, websites, learning kitchens</a:t>
            </a:r>
          </a:p>
          <a:p>
            <a:pPr marL="0" indent="0">
              <a:buFontTx/>
              <a:buNone/>
            </a:pPr>
            <a:endParaRPr lang="en-CA" altLang="en-US" sz="1400" i="1" dirty="0" smtClean="0"/>
          </a:p>
          <a:p>
            <a:pPr marL="0" indent="0">
              <a:buFontTx/>
              <a:buNone/>
            </a:pPr>
            <a:r>
              <a:rPr lang="en-CA" altLang="en-US" sz="1400" b="1" dirty="0" smtClean="0"/>
              <a:t>ENHANCING WELLNESS PARTICIPATION</a:t>
            </a:r>
          </a:p>
          <a:p>
            <a:pPr marL="0" indent="0">
              <a:buFontTx/>
              <a:buNone/>
            </a:pPr>
            <a:r>
              <a:rPr lang="en-US" altLang="en-US" sz="1400" i="1" dirty="0" smtClean="0"/>
              <a:t>• Provide wellness outreach to communities (e.g., book mobile model, community kitchens, community gardens, cooperative </a:t>
            </a:r>
            <a:r>
              <a:rPr lang="en-CA" altLang="en-US" sz="1400" i="1" dirty="0" smtClean="0"/>
              <a:t>gardens)</a:t>
            </a:r>
          </a:p>
          <a:p>
            <a:pPr marL="0" indent="0">
              <a:buFontTx/>
              <a:buNone/>
            </a:pPr>
            <a:r>
              <a:rPr lang="en-US" altLang="en-US" sz="1400" i="1" dirty="0" smtClean="0"/>
              <a:t>• Facilitate healthy eating, especially for lower income families (e.g., organize fresh produce distribution system, use garden surplus approach, support learning kitchens, provide coupons</a:t>
            </a:r>
          </a:p>
          <a:p>
            <a:pPr marL="0" indent="0">
              <a:buFontTx/>
              <a:buNone/>
            </a:pPr>
            <a:r>
              <a:rPr lang="en-CA" altLang="en-US" sz="1400" i="1" dirty="0" smtClean="0"/>
              <a:t>for healthy foods)</a:t>
            </a:r>
          </a:p>
          <a:p>
            <a:pPr marL="0" indent="0">
              <a:buFontTx/>
              <a:buNone/>
            </a:pPr>
            <a:endParaRPr lang="en-CA" altLang="en-US" sz="1400" i="1" dirty="0" smtClean="0"/>
          </a:p>
          <a:p>
            <a:pPr marL="0" indent="0">
              <a:buFontTx/>
              <a:buNone/>
            </a:pPr>
            <a:r>
              <a:rPr lang="en-CA" altLang="en-US" sz="1400" b="1" dirty="0" smtClean="0"/>
              <a:t>ENHANCING WELLNESS ENVIRONMENTS</a:t>
            </a:r>
          </a:p>
          <a:p>
            <a:pPr marL="0" indent="0">
              <a:buFontTx/>
              <a:buNone/>
            </a:pPr>
            <a:r>
              <a:rPr lang="pt-BR" altLang="en-US" sz="1400" i="1" dirty="0" smtClean="0"/>
              <a:t>• Address co mmu nit y based transportation ( e . g . dia l-a-ride </a:t>
            </a:r>
            <a:r>
              <a:rPr lang="en-CA" altLang="en-US" sz="1400" i="1" dirty="0" smtClean="0"/>
              <a:t>Rotary van project, public transportation)</a:t>
            </a:r>
          </a:p>
          <a:p>
            <a:pPr marL="0" indent="0">
              <a:buFontTx/>
              <a:buNone/>
            </a:pPr>
            <a:r>
              <a:rPr lang="en-CA" altLang="en-US" sz="1400" i="1" dirty="0" smtClean="0"/>
              <a:t>• Increase engagement o f muni ci pal officials (e.g., educate </a:t>
            </a:r>
            <a:r>
              <a:rPr lang="en-US" altLang="en-US" sz="1400" i="1" dirty="0" smtClean="0"/>
              <a:t>official on community needs, organize open forum and </a:t>
            </a:r>
            <a:r>
              <a:rPr lang="en-CA" altLang="en-US" sz="1400" i="1" dirty="0" smtClean="0"/>
              <a:t>share dialogue with community)</a:t>
            </a:r>
            <a:endParaRPr lang="en-CA" altLang="en-US" sz="1400" dirty="0" smtClean="0"/>
          </a:p>
        </p:txBody>
      </p:sp>
      <p:pic>
        <p:nvPicPr>
          <p:cNvPr id="4"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5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71600" y="274638"/>
            <a:ext cx="6858000" cy="1143000"/>
          </a:xfrm>
        </p:spPr>
        <p:txBody>
          <a:bodyPr>
            <a:normAutofit/>
          </a:bodyPr>
          <a:lstStyle/>
          <a:p>
            <a:pPr algn="ctr"/>
            <a:r>
              <a:rPr lang="fr-CA" altLang="en-US" sz="3200" dirty="0" err="1" smtClean="0"/>
              <a:t>Stakeholder</a:t>
            </a:r>
            <a:r>
              <a:rPr lang="fr-CA" altLang="en-US" sz="3200" dirty="0" smtClean="0"/>
              <a:t> </a:t>
            </a:r>
            <a:r>
              <a:rPr lang="fr-CA" altLang="en-US" sz="3200" dirty="0" err="1" smtClean="0"/>
              <a:t>recommendations</a:t>
            </a:r>
            <a:r>
              <a:rPr lang="fr-CA" altLang="en-US" sz="3200" dirty="0" smtClean="0"/>
              <a:t> for </a:t>
            </a:r>
            <a:br>
              <a:rPr lang="fr-CA" altLang="en-US" sz="3200" dirty="0" smtClean="0"/>
            </a:br>
            <a:r>
              <a:rPr lang="fr-CA" altLang="en-US" sz="3200" dirty="0" smtClean="0"/>
              <a:t>future action: 2012</a:t>
            </a:r>
            <a:endParaRPr lang="en-CA" altLang="en-US" sz="3200" dirty="0" smtClean="0"/>
          </a:p>
        </p:txBody>
      </p:sp>
      <p:sp>
        <p:nvSpPr>
          <p:cNvPr id="21507" name="Content Placeholder 2"/>
          <p:cNvSpPr>
            <a:spLocks noGrp="1"/>
          </p:cNvSpPr>
          <p:nvPr>
            <p:ph idx="1"/>
          </p:nvPr>
        </p:nvSpPr>
        <p:spPr/>
        <p:txBody>
          <a:bodyPr/>
          <a:lstStyle/>
          <a:p>
            <a:pPr marL="0" indent="0" algn="ctr">
              <a:buFontTx/>
              <a:buNone/>
            </a:pPr>
            <a:r>
              <a:rPr lang="en-CA" altLang="en-US" smtClean="0"/>
              <a:t>Schools</a:t>
            </a:r>
            <a:endParaRPr lang="en-CA" altLang="en-US" sz="1200" smtClean="0"/>
          </a:p>
          <a:p>
            <a:pPr marL="0" indent="0">
              <a:buFontTx/>
              <a:buNone/>
            </a:pPr>
            <a:r>
              <a:rPr lang="en-CA" altLang="en-US" sz="1200" b="1" smtClean="0"/>
              <a:t>ENHANCING WELLNESS AWARENESS</a:t>
            </a:r>
          </a:p>
          <a:p>
            <a:pPr marL="0" indent="0">
              <a:buFontTx/>
              <a:buNone/>
            </a:pPr>
            <a:r>
              <a:rPr lang="en-US" altLang="en-US" sz="1200" i="1" smtClean="0"/>
              <a:t>• Increase emphasis on 4 pillars and lifestyle factors (e.g., make courses a requirement for health, raise awareness regarding mental health, tailor curriculum to community, identify what youth value now, make it fun)</a:t>
            </a:r>
          </a:p>
          <a:p>
            <a:pPr marL="0" indent="0">
              <a:buFontTx/>
              <a:buNone/>
            </a:pPr>
            <a:r>
              <a:rPr lang="en-US" altLang="en-US" sz="1200" i="1" smtClean="0"/>
              <a:t>• Foster self esteem &amp; healthy relationships (e.g., have ‘go to’ person at school, “Wave” program/Sanctuary House, girls </a:t>
            </a:r>
            <a:r>
              <a:rPr lang="en-CA" altLang="en-US" sz="1200" i="1" smtClean="0"/>
              <a:t>events)</a:t>
            </a:r>
          </a:p>
          <a:p>
            <a:pPr marL="0" indent="0">
              <a:buFontTx/>
              <a:buNone/>
            </a:pPr>
            <a:r>
              <a:rPr lang="en-US" altLang="en-US" sz="1200" i="1" smtClean="0"/>
              <a:t>• Address access and use of illegal substances (e.g., educate early, invite guest speakers, Crime Stoppers, community members)</a:t>
            </a:r>
          </a:p>
          <a:p>
            <a:pPr marL="0" indent="0">
              <a:buFontTx/>
              <a:buNone/>
            </a:pPr>
            <a:endParaRPr lang="en-US" altLang="en-US" sz="1200" i="1" smtClean="0"/>
          </a:p>
          <a:p>
            <a:pPr marL="0" indent="0">
              <a:buFontTx/>
              <a:buNone/>
            </a:pPr>
            <a:r>
              <a:rPr lang="en-CA" altLang="en-US" sz="1200" b="1" smtClean="0"/>
              <a:t>ENHANCING WELLNESS PARTICIPATION</a:t>
            </a:r>
          </a:p>
          <a:p>
            <a:pPr marL="0" indent="0">
              <a:buFontTx/>
              <a:buNone/>
            </a:pPr>
            <a:r>
              <a:rPr lang="en-US" altLang="en-US" sz="1200" i="1" smtClean="0"/>
              <a:t>• Coordinate activities for middle school students at noon (e.g., have leadership class coordinate intramurals, access wellness grants for equipment and resources, engage community partners like businesses, Go NB grants)</a:t>
            </a:r>
          </a:p>
          <a:p>
            <a:pPr marL="0" indent="0">
              <a:buFontTx/>
              <a:buNone/>
            </a:pPr>
            <a:endParaRPr lang="en-US" altLang="en-US" sz="1200" i="1" smtClean="0"/>
          </a:p>
          <a:p>
            <a:pPr marL="0" indent="0">
              <a:buFontTx/>
              <a:buNone/>
            </a:pPr>
            <a:r>
              <a:rPr lang="en-CA" altLang="en-US" sz="1200" b="1" smtClean="0"/>
              <a:t>ENHANCING WELLNESS ENVIRONMENTS</a:t>
            </a:r>
          </a:p>
          <a:p>
            <a:pPr marL="0" indent="0">
              <a:buFontTx/>
              <a:buNone/>
            </a:pPr>
            <a:r>
              <a:rPr lang="en-CA" altLang="en-US" sz="1200" i="1" smtClean="0"/>
              <a:t>• Enhance physical activity in schools ( e.g. mandate physical </a:t>
            </a:r>
            <a:r>
              <a:rPr lang="en-US" altLang="en-US" sz="1200" i="1" smtClean="0"/>
              <a:t>activity in all schools, every day)</a:t>
            </a:r>
          </a:p>
          <a:p>
            <a:pPr marL="0" indent="0">
              <a:buFontTx/>
              <a:buNone/>
            </a:pPr>
            <a:r>
              <a:rPr lang="en-US" altLang="en-US" sz="1200" i="1" smtClean="0"/>
              <a:t>• Respect different learning paces (e.g., not all kids learn at same pace in same way, respect differences, include variety </a:t>
            </a:r>
            <a:r>
              <a:rPr lang="en-CA" altLang="en-US" sz="1200" i="1" smtClean="0"/>
              <a:t>of approaches )</a:t>
            </a:r>
            <a:endParaRPr lang="en-CA" altLang="en-US" sz="1200" smtClean="0"/>
          </a:p>
        </p:txBody>
      </p:sp>
      <p:pic>
        <p:nvPicPr>
          <p:cNvPr id="4"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8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5400" y="274638"/>
            <a:ext cx="6781800" cy="1143000"/>
          </a:xfrm>
        </p:spPr>
        <p:txBody>
          <a:bodyPr>
            <a:normAutofit/>
          </a:bodyPr>
          <a:lstStyle/>
          <a:p>
            <a:pPr algn="ctr"/>
            <a:r>
              <a:rPr lang="fr-CA" altLang="en-US" sz="3200" dirty="0" err="1" smtClean="0"/>
              <a:t>Stakeholder</a:t>
            </a:r>
            <a:r>
              <a:rPr lang="fr-CA" altLang="en-US" sz="3200" dirty="0" smtClean="0"/>
              <a:t> </a:t>
            </a:r>
            <a:r>
              <a:rPr lang="fr-CA" altLang="en-US" sz="3200" dirty="0" err="1" smtClean="0"/>
              <a:t>recommendations</a:t>
            </a:r>
            <a:r>
              <a:rPr lang="fr-CA" altLang="en-US" sz="3200" dirty="0" smtClean="0"/>
              <a:t> for </a:t>
            </a:r>
            <a:br>
              <a:rPr lang="fr-CA" altLang="en-US" sz="3200" dirty="0" smtClean="0"/>
            </a:br>
            <a:r>
              <a:rPr lang="fr-CA" altLang="en-US" sz="3200" dirty="0" smtClean="0"/>
              <a:t>future action: 2012</a:t>
            </a:r>
            <a:endParaRPr lang="en-CA" altLang="en-US" sz="3200" dirty="0" smtClean="0"/>
          </a:p>
        </p:txBody>
      </p:sp>
      <p:sp>
        <p:nvSpPr>
          <p:cNvPr id="3" name="Content Placeholder 2"/>
          <p:cNvSpPr>
            <a:spLocks noGrp="1"/>
          </p:cNvSpPr>
          <p:nvPr>
            <p:ph idx="1"/>
          </p:nvPr>
        </p:nvSpPr>
        <p:spPr/>
        <p:txBody>
          <a:bodyPr/>
          <a:lstStyle/>
          <a:p>
            <a:pPr marL="0" indent="0" algn="ctr">
              <a:buFontTx/>
              <a:buNone/>
              <a:defRPr/>
            </a:pPr>
            <a:r>
              <a:rPr lang="en-CA" dirty="0" smtClean="0"/>
              <a:t>Workplaces</a:t>
            </a:r>
          </a:p>
          <a:p>
            <a:pPr marL="0" indent="0">
              <a:buFontTx/>
              <a:buNone/>
              <a:defRPr/>
            </a:pPr>
            <a:r>
              <a:rPr lang="en-CA" sz="1200" b="1" i="1" dirty="0"/>
              <a:t>WELLNESS AWARENESS</a:t>
            </a:r>
          </a:p>
          <a:p>
            <a:pPr marL="0" indent="0">
              <a:buFontTx/>
              <a:buNone/>
              <a:defRPr/>
            </a:pPr>
            <a:r>
              <a:rPr lang="en-US" sz="1200" i="1" dirty="0"/>
              <a:t>• </a:t>
            </a:r>
            <a:r>
              <a:rPr lang="en-US" sz="1200" i="1" dirty="0" smtClean="0"/>
              <a:t>Increase </a:t>
            </a:r>
            <a:r>
              <a:rPr lang="en-US" sz="1200" i="1" dirty="0"/>
              <a:t>wellness awareness in workplaces (e.g., establish </a:t>
            </a:r>
            <a:r>
              <a:rPr lang="en-US" sz="1200" i="1" dirty="0" smtClean="0"/>
              <a:t>business distribution </a:t>
            </a:r>
            <a:r>
              <a:rPr lang="en-US" sz="1200" i="1" dirty="0"/>
              <a:t>list </a:t>
            </a:r>
            <a:r>
              <a:rPr lang="en-US" sz="1200" dirty="0"/>
              <a:t>including </a:t>
            </a:r>
            <a:r>
              <a:rPr lang="en-US" sz="1200" i="1" dirty="0"/>
              <a:t>Chambers, present to Chambers, </a:t>
            </a:r>
            <a:r>
              <a:rPr lang="en-US" sz="1200" i="1" dirty="0" smtClean="0"/>
              <a:t>use community </a:t>
            </a:r>
            <a:r>
              <a:rPr lang="en-US" sz="1200" i="1" dirty="0"/>
              <a:t>website for promotions, conduct lunch &amp; </a:t>
            </a:r>
            <a:r>
              <a:rPr lang="en-US" sz="1200" i="1" dirty="0" smtClean="0"/>
              <a:t>learns, coordinate </a:t>
            </a:r>
            <a:r>
              <a:rPr lang="en-US" sz="1200" i="1" dirty="0"/>
              <a:t>workplace wellness article club similar to book clubs,</a:t>
            </a:r>
          </a:p>
          <a:p>
            <a:pPr>
              <a:buFont typeface="Arial" pitchFamily="34" charset="0"/>
              <a:buChar char="•"/>
              <a:defRPr/>
            </a:pPr>
            <a:r>
              <a:rPr lang="en-US" sz="1200" i="1" dirty="0" smtClean="0"/>
              <a:t>Form </a:t>
            </a:r>
            <a:r>
              <a:rPr lang="en-US" sz="1200" i="1" dirty="0"/>
              <a:t>wellness committees at workplaces, present to </a:t>
            </a:r>
            <a:r>
              <a:rPr lang="en-US" sz="1200" i="1" dirty="0" smtClean="0"/>
              <a:t>senior management </a:t>
            </a:r>
            <a:r>
              <a:rPr lang="en-US" sz="1200" i="1" dirty="0"/>
              <a:t>on benefits of workplace wellness)</a:t>
            </a:r>
          </a:p>
          <a:p>
            <a:pPr marL="0" indent="0">
              <a:buFontTx/>
              <a:buNone/>
              <a:defRPr/>
            </a:pPr>
            <a:r>
              <a:rPr lang="en-US" sz="1200" i="1" dirty="0"/>
              <a:t>• Increase wellness awareness among employees (e.g., </a:t>
            </a:r>
            <a:r>
              <a:rPr lang="en-US" sz="1200" i="1" dirty="0" smtClean="0"/>
              <a:t>distribute key </a:t>
            </a:r>
            <a:r>
              <a:rPr lang="en-US" sz="1200" i="1" dirty="0"/>
              <a:t>resources of healthy restaurants, services, programs, speakers</a:t>
            </a:r>
            <a:r>
              <a:rPr lang="en-US" sz="1200" i="1" dirty="0" smtClean="0"/>
              <a:t>)</a:t>
            </a:r>
          </a:p>
          <a:p>
            <a:pPr marL="0" indent="0">
              <a:buFontTx/>
              <a:buNone/>
              <a:defRPr/>
            </a:pPr>
            <a:endParaRPr lang="en-US" sz="1200" i="1" dirty="0"/>
          </a:p>
          <a:p>
            <a:pPr marL="0" indent="0">
              <a:buFontTx/>
              <a:buNone/>
              <a:defRPr/>
            </a:pPr>
            <a:r>
              <a:rPr lang="en-CA" sz="1200" b="1" i="1" dirty="0"/>
              <a:t>ENHANCING WELLNESS PARTICIPATION</a:t>
            </a:r>
          </a:p>
          <a:p>
            <a:pPr marL="0" indent="0">
              <a:buFontTx/>
              <a:buNone/>
              <a:defRPr/>
            </a:pPr>
            <a:r>
              <a:rPr lang="en-US" sz="1200" i="1" dirty="0"/>
              <a:t>• Use incentives to support employee </a:t>
            </a:r>
            <a:r>
              <a:rPr lang="en-US" sz="1200" i="1" dirty="0" smtClean="0"/>
              <a:t>participation </a:t>
            </a:r>
            <a:r>
              <a:rPr lang="en-US" sz="1200" i="1" dirty="0"/>
              <a:t>(e.g., </a:t>
            </a:r>
            <a:r>
              <a:rPr lang="en-US" sz="1200" i="1" dirty="0" smtClean="0"/>
              <a:t>gym membership</a:t>
            </a:r>
            <a:r>
              <a:rPr lang="en-US" sz="1200" i="1" dirty="0"/>
              <a:t>, exercise class passes, sport registration </a:t>
            </a:r>
            <a:r>
              <a:rPr lang="en-US" sz="1200" i="1" dirty="0" smtClean="0"/>
              <a:t>subsidy, </a:t>
            </a:r>
            <a:r>
              <a:rPr lang="en-CA" sz="1200" i="1" dirty="0" smtClean="0"/>
              <a:t>massage </a:t>
            </a:r>
            <a:r>
              <a:rPr lang="en-CA" sz="1200" i="1" dirty="0"/>
              <a:t>therapy)</a:t>
            </a:r>
          </a:p>
          <a:p>
            <a:pPr marL="0" indent="0">
              <a:buFontTx/>
              <a:buNone/>
              <a:defRPr/>
            </a:pPr>
            <a:r>
              <a:rPr lang="en-US" sz="1200" i="1" dirty="0"/>
              <a:t>• Encourage physical activity (e.g., longer break s, </a:t>
            </a:r>
            <a:r>
              <a:rPr lang="en-US" sz="1200" i="1" dirty="0" smtClean="0"/>
              <a:t>workplace challenges</a:t>
            </a:r>
            <a:r>
              <a:rPr lang="en-US" sz="1200" i="1" dirty="0"/>
              <a:t>, incentives, employee support systems, </a:t>
            </a:r>
            <a:r>
              <a:rPr lang="en-US" sz="1200" i="1" dirty="0" smtClean="0"/>
              <a:t>desk </a:t>
            </a:r>
            <a:r>
              <a:rPr lang="en-CA" sz="1200" i="1" dirty="0" smtClean="0"/>
              <a:t>activities)</a:t>
            </a:r>
          </a:p>
          <a:p>
            <a:pPr marL="0" indent="0">
              <a:buFontTx/>
              <a:buNone/>
              <a:defRPr/>
            </a:pPr>
            <a:endParaRPr lang="en-CA" sz="1200" i="1" dirty="0"/>
          </a:p>
          <a:p>
            <a:pPr marL="0" indent="0">
              <a:buFontTx/>
              <a:buNone/>
              <a:defRPr/>
            </a:pPr>
            <a:r>
              <a:rPr lang="en-CA" sz="1200" b="1" i="1" dirty="0"/>
              <a:t>ENHANCING WELLNESS ENVIRONMENTS</a:t>
            </a:r>
          </a:p>
          <a:p>
            <a:pPr marL="0" indent="0">
              <a:buFontTx/>
              <a:buNone/>
              <a:defRPr/>
            </a:pPr>
            <a:r>
              <a:rPr lang="en-US" sz="1200" i="1" dirty="0"/>
              <a:t>• Encourage healthy eating policies in meetings , cafeterias</a:t>
            </a:r>
            <a:endParaRPr lang="en-CA" sz="1200" dirty="0"/>
          </a:p>
        </p:txBody>
      </p:sp>
      <p:pic>
        <p:nvPicPr>
          <p:cNvPr id="4"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1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91376" y="1603513"/>
            <a:ext cx="8095423" cy="5724644"/>
          </a:xfrm>
          <a:prstGeom prst="rect">
            <a:avLst/>
          </a:prstGeom>
          <a:ln>
            <a:solidFill>
              <a:schemeClr val="accent4">
                <a:lumMod val="60000"/>
                <a:lumOff val="40000"/>
              </a:schemeClr>
            </a:solidFill>
          </a:ln>
        </p:spPr>
        <p:txBody>
          <a:bodyPr wrap="square">
            <a:spAutoFit/>
          </a:bodyPr>
          <a:lstStyle/>
          <a:p>
            <a:pPr algn="ctr"/>
            <a:r>
              <a:rPr lang="fr-CA" altLang="en-US" sz="2400" u="sng" dirty="0" smtClean="0"/>
              <a:t>The </a:t>
            </a:r>
            <a:r>
              <a:rPr lang="fr-CA" altLang="en-US" sz="2400" u="sng" dirty="0" err="1" smtClean="0"/>
              <a:t>Development</a:t>
            </a:r>
            <a:r>
              <a:rPr lang="fr-CA" altLang="en-US" sz="2400" u="sng" dirty="0" smtClean="0"/>
              <a:t> of Western Valley Wellness Network</a:t>
            </a:r>
          </a:p>
          <a:p>
            <a:pPr algn="ctr"/>
            <a:r>
              <a:rPr lang="fr-CA" altLang="en-US" sz="2400" dirty="0" err="1" smtClean="0"/>
              <a:t>With</a:t>
            </a:r>
            <a:r>
              <a:rPr lang="fr-CA" altLang="en-US" sz="2400" dirty="0" smtClean="0"/>
              <a:t> </a:t>
            </a:r>
            <a:r>
              <a:rPr lang="fr-CA" altLang="en-US" sz="2400" dirty="0" err="1" smtClean="0"/>
              <a:t>current</a:t>
            </a:r>
            <a:r>
              <a:rPr lang="fr-CA" altLang="en-US" sz="2400" dirty="0" smtClean="0"/>
              <a:t> </a:t>
            </a:r>
            <a:r>
              <a:rPr lang="fr-CA" altLang="en-US" sz="2400" dirty="0" err="1" smtClean="0"/>
              <a:t>Government</a:t>
            </a:r>
            <a:r>
              <a:rPr lang="fr-CA" altLang="en-US" sz="2400" dirty="0" smtClean="0"/>
              <a:t> &amp; </a:t>
            </a:r>
            <a:r>
              <a:rPr lang="fr-CA" altLang="en-US" sz="2400" dirty="0" err="1" smtClean="0"/>
              <a:t>Priorities</a:t>
            </a:r>
            <a:r>
              <a:rPr lang="fr-CA" altLang="en-US" sz="2400" dirty="0" smtClean="0"/>
              <a:t>/Action Plan </a:t>
            </a:r>
          </a:p>
          <a:p>
            <a:pPr algn="ctr"/>
            <a:endParaRPr lang="fr-CA" altLang="en-US" sz="2400" u="sng" dirty="0"/>
          </a:p>
          <a:p>
            <a:pPr algn="ctr"/>
            <a:r>
              <a:rPr lang="fr-CA" altLang="en-US" sz="2400" dirty="0" err="1" smtClean="0"/>
              <a:t>Onus</a:t>
            </a:r>
            <a:r>
              <a:rPr lang="fr-CA" altLang="en-US" sz="2400" dirty="0" smtClean="0"/>
              <a:t> to ALIGN </a:t>
            </a:r>
            <a:r>
              <a:rPr lang="fr-CA" altLang="en-US" sz="2400" dirty="0" err="1" smtClean="0"/>
              <a:t>our</a:t>
            </a:r>
            <a:r>
              <a:rPr lang="fr-CA" altLang="en-US" sz="2400" dirty="0" smtClean="0"/>
              <a:t> Strategic Plan to </a:t>
            </a:r>
            <a:r>
              <a:rPr lang="fr-CA" altLang="en-US" sz="2400" dirty="0" err="1" smtClean="0"/>
              <a:t>that</a:t>
            </a:r>
            <a:r>
              <a:rPr lang="fr-CA" altLang="en-US" sz="2400" dirty="0" smtClean="0"/>
              <a:t> of Wellness Branch </a:t>
            </a:r>
          </a:p>
          <a:p>
            <a:pPr algn="ctr"/>
            <a:endParaRPr lang="fr-CA" u="sng" dirty="0" smtClean="0"/>
          </a:p>
          <a:p>
            <a:pPr algn="ctr"/>
            <a:endParaRPr lang="fr-CA" u="sng" dirty="0"/>
          </a:p>
          <a:p>
            <a:pPr algn="ctr"/>
            <a:endParaRPr lang="fr-CA" u="sng" dirty="0" smtClean="0"/>
          </a:p>
          <a:p>
            <a:pPr algn="ctr"/>
            <a:endParaRPr lang="fr-CA" u="sng" dirty="0"/>
          </a:p>
          <a:p>
            <a:pPr algn="ctr"/>
            <a:endParaRPr lang="fr-CA" u="sng" dirty="0" smtClean="0"/>
          </a:p>
          <a:p>
            <a:pPr algn="ctr"/>
            <a:endParaRPr lang="fr-CA" u="sng" dirty="0"/>
          </a:p>
          <a:p>
            <a:pPr algn="ctr"/>
            <a:endParaRPr lang="fr-CA" u="sng" dirty="0" smtClean="0"/>
          </a:p>
          <a:p>
            <a:pPr algn="ctr"/>
            <a:endParaRPr lang="fr-CA" u="sng" dirty="0"/>
          </a:p>
          <a:p>
            <a:pPr algn="ctr"/>
            <a:endParaRPr lang="fr-CA" u="sng" dirty="0" smtClean="0"/>
          </a:p>
          <a:p>
            <a:pPr algn="ctr"/>
            <a:endParaRPr lang="fr-CA" u="sng" dirty="0"/>
          </a:p>
          <a:p>
            <a:pPr algn="ctr"/>
            <a:endParaRPr lang="en-US" u="sng" dirty="0"/>
          </a:p>
          <a:p>
            <a:endParaRPr lang="en-US" u="sng" dirty="0" smtClean="0"/>
          </a:p>
          <a:p>
            <a:endParaRPr lang="en-CA" dirty="0"/>
          </a:p>
          <a:p>
            <a:r>
              <a:rPr lang="en-US" dirty="0"/>
              <a:t> </a:t>
            </a:r>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628775346"/>
              </p:ext>
            </p:extLst>
          </p:nvPr>
        </p:nvGraphicFramePr>
        <p:xfrm>
          <a:off x="510208" y="3152069"/>
          <a:ext cx="8257757" cy="1981200"/>
        </p:xfrm>
        <a:graphic>
          <a:graphicData uri="http://schemas.openxmlformats.org/drawingml/2006/table">
            <a:tbl>
              <a:tblPr firstRow="1" firstCol="1" bandRow="1">
                <a:tableStyleId>{5C22544A-7EE6-4342-B048-85BDC9FD1C3A}</a:tableStyleId>
              </a:tblPr>
              <a:tblGrid>
                <a:gridCol w="5811307"/>
                <a:gridCol w="479486"/>
                <a:gridCol w="478923"/>
                <a:gridCol w="479486"/>
                <a:gridCol w="478923"/>
                <a:gridCol w="529632"/>
              </a:tblGrid>
              <a:tr h="1981200">
                <a:tc>
                  <a:txBody>
                    <a:bodyPr/>
                    <a:lstStyle/>
                    <a:p>
                      <a:pPr marL="0" marR="0" algn="ctr">
                        <a:spcBef>
                          <a:spcPts val="0"/>
                        </a:spcBef>
                        <a:spcAft>
                          <a:spcPts val="0"/>
                        </a:spcAft>
                      </a:pPr>
                      <a:r>
                        <a:rPr lang="en-CA" sz="1000" dirty="0">
                          <a:effectLst/>
                        </a:rPr>
                        <a:t>ACTIVITIES</a:t>
                      </a:r>
                      <a:endParaRPr lang="en-CA" sz="1000" dirty="0">
                        <a:effectLst/>
                        <a:latin typeface="Calibri"/>
                        <a:ea typeface="Calibri"/>
                        <a:cs typeface="Times New Roman"/>
                      </a:endParaRPr>
                    </a:p>
                  </a:txBody>
                  <a:tcPr marL="60644" marR="60644" marT="0" marB="0" anchor="ctr"/>
                </a:tc>
                <a:tc>
                  <a:txBody>
                    <a:bodyPr/>
                    <a:lstStyle/>
                    <a:p>
                      <a:pPr marL="71755" marR="71755" algn="ctr">
                        <a:spcBef>
                          <a:spcPts val="0"/>
                        </a:spcBef>
                        <a:spcAft>
                          <a:spcPts val="0"/>
                        </a:spcAft>
                      </a:pPr>
                      <a:r>
                        <a:rPr lang="en-CA" sz="800">
                          <a:effectLst/>
                        </a:rPr>
                        <a:t>Partnerships and Collaboration</a:t>
                      </a:r>
                      <a:endParaRPr lang="en-CA" sz="1000">
                        <a:effectLst/>
                        <a:latin typeface="Calibri"/>
                        <a:ea typeface="Calibri"/>
                        <a:cs typeface="Times New Roman"/>
                      </a:endParaRPr>
                    </a:p>
                  </a:txBody>
                  <a:tcPr marL="60644" marR="60644" marT="0" marB="0" vert="vert270"/>
                </a:tc>
                <a:tc>
                  <a:txBody>
                    <a:bodyPr/>
                    <a:lstStyle/>
                    <a:p>
                      <a:pPr marL="71755" marR="71755" algn="ctr">
                        <a:spcBef>
                          <a:spcPts val="0"/>
                        </a:spcBef>
                        <a:spcAft>
                          <a:spcPts val="0"/>
                        </a:spcAft>
                      </a:pPr>
                      <a:r>
                        <a:rPr lang="en-CA" sz="800">
                          <a:effectLst/>
                        </a:rPr>
                        <a:t>Asset  Based Development</a:t>
                      </a:r>
                      <a:endParaRPr lang="en-CA" sz="1000">
                        <a:effectLst/>
                        <a:latin typeface="Calibri"/>
                        <a:ea typeface="Calibri"/>
                        <a:cs typeface="Times New Roman"/>
                      </a:endParaRPr>
                    </a:p>
                  </a:txBody>
                  <a:tcPr marL="60644" marR="60644" marT="0" marB="0" vert="vert270"/>
                </a:tc>
                <a:tc>
                  <a:txBody>
                    <a:bodyPr/>
                    <a:lstStyle/>
                    <a:p>
                      <a:pPr marL="71755" marR="71755" algn="ctr">
                        <a:spcBef>
                          <a:spcPts val="0"/>
                        </a:spcBef>
                        <a:spcAft>
                          <a:spcPts val="0"/>
                        </a:spcAft>
                      </a:pPr>
                      <a:r>
                        <a:rPr lang="en-CA" sz="800">
                          <a:effectLst/>
                        </a:rPr>
                        <a:t>Promotion</a:t>
                      </a:r>
                      <a:endParaRPr lang="en-CA" sz="1000">
                        <a:effectLst/>
                        <a:latin typeface="Calibri"/>
                        <a:ea typeface="Calibri"/>
                        <a:cs typeface="Times New Roman"/>
                      </a:endParaRPr>
                    </a:p>
                  </a:txBody>
                  <a:tcPr marL="60644" marR="60644" marT="0" marB="0" vert="vert270"/>
                </a:tc>
                <a:tc>
                  <a:txBody>
                    <a:bodyPr/>
                    <a:lstStyle/>
                    <a:p>
                      <a:pPr marL="71755" marR="71755" algn="ctr">
                        <a:spcBef>
                          <a:spcPts val="0"/>
                        </a:spcBef>
                        <a:spcAft>
                          <a:spcPts val="0"/>
                        </a:spcAft>
                      </a:pPr>
                      <a:r>
                        <a:rPr lang="en-CA" sz="800">
                          <a:effectLst/>
                        </a:rPr>
                        <a:t>Leadership, Policy and Legislation</a:t>
                      </a:r>
                      <a:endParaRPr lang="en-CA" sz="1000">
                        <a:effectLst/>
                        <a:latin typeface="Calibri"/>
                        <a:ea typeface="Calibri"/>
                        <a:cs typeface="Times New Roman"/>
                      </a:endParaRPr>
                    </a:p>
                  </a:txBody>
                  <a:tcPr marL="60644" marR="60644" marT="0" marB="0" vert="vert270"/>
                </a:tc>
                <a:tc>
                  <a:txBody>
                    <a:bodyPr/>
                    <a:lstStyle/>
                    <a:p>
                      <a:pPr marL="71755" marR="71755" algn="ctr">
                        <a:spcBef>
                          <a:spcPts val="0"/>
                        </a:spcBef>
                        <a:spcAft>
                          <a:spcPts val="0"/>
                        </a:spcAft>
                      </a:pPr>
                      <a:r>
                        <a:rPr lang="en-CA" sz="800" dirty="0">
                          <a:effectLst/>
                        </a:rPr>
                        <a:t>Evidence Informed Practice</a:t>
                      </a:r>
                      <a:endParaRPr lang="en-CA" sz="1000" dirty="0">
                        <a:effectLst/>
                        <a:latin typeface="Calibri"/>
                        <a:ea typeface="Calibri"/>
                        <a:cs typeface="Times New Roman"/>
                      </a:endParaRPr>
                    </a:p>
                  </a:txBody>
                  <a:tcPr marL="60644" marR="60644" marT="0" marB="0" vert="vert270"/>
                </a:tc>
              </a:tr>
            </a:tbl>
          </a:graphicData>
        </a:graphic>
      </p:graphicFrame>
    </p:spTree>
    <p:extLst>
      <p:ext uri="{BB962C8B-B14F-4D97-AF65-F5344CB8AC3E}">
        <p14:creationId xmlns:p14="http://schemas.microsoft.com/office/powerpoint/2010/main" val="3054742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88640"/>
            <a:ext cx="7162800" cy="1446550"/>
          </a:xfrm>
          <a:prstGeom prst="rect">
            <a:avLst/>
          </a:prstGeom>
          <a:noFill/>
        </p:spPr>
        <p:txBody>
          <a:bodyPr wrap="square" lIns="91440" tIns="45720" rIns="91440" bIns="45720">
            <a:spAutoFit/>
          </a:bodyPr>
          <a:lstStyle/>
          <a:p>
            <a:pPr algn="ctr"/>
            <a:r>
              <a:rPr lang="en-US" sz="4400" b="1" dirty="0" smtClean="0">
                <a:ln w="12700">
                  <a:solidFill>
                    <a:srgbClr val="1F497D">
                      <a:satMod val="155000"/>
                    </a:srgbClr>
                  </a:solidFill>
                  <a:prstDash val="solid"/>
                </a:ln>
                <a:solidFill>
                  <a:srgbClr val="EEECE1">
                    <a:lumMod val="25000"/>
                  </a:srgbClr>
                </a:solidFill>
                <a:effectLst>
                  <a:outerShdw blurRad="41275" dist="20320" dir="1800000" algn="tl" rotWithShape="0">
                    <a:srgbClr val="000000">
                      <a:alpha val="40000"/>
                    </a:srgbClr>
                  </a:outerShdw>
                </a:effectLst>
              </a:rPr>
              <a:t>Western Valley Wellness </a:t>
            </a:r>
          </a:p>
          <a:p>
            <a:pPr algn="ctr"/>
            <a:r>
              <a:rPr lang="en-US" sz="4400" b="1" dirty="0" smtClean="0">
                <a:ln w="12700">
                  <a:solidFill>
                    <a:srgbClr val="1F497D">
                      <a:satMod val="155000"/>
                    </a:srgbClr>
                  </a:solidFill>
                  <a:prstDash val="solid"/>
                </a:ln>
                <a:solidFill>
                  <a:srgbClr val="EEECE1">
                    <a:lumMod val="25000"/>
                  </a:srgbClr>
                </a:solidFill>
                <a:effectLst>
                  <a:outerShdw blurRad="41275" dist="20320" dir="1800000" algn="tl" rotWithShape="0">
                    <a:srgbClr val="000000">
                      <a:alpha val="40000"/>
                    </a:srgbClr>
                  </a:outerShdw>
                </a:effectLst>
              </a:rPr>
              <a:t>Network</a:t>
            </a:r>
            <a:endParaRPr lang="en-US" sz="4400" b="1" dirty="0">
              <a:ln w="12700">
                <a:solidFill>
                  <a:srgbClr val="1F497D">
                    <a:satMod val="155000"/>
                  </a:srgbClr>
                </a:solidFill>
                <a:prstDash val="solid"/>
              </a:ln>
              <a:solidFill>
                <a:srgbClr val="EEECE1">
                  <a:lumMod val="25000"/>
                </a:srgbClr>
              </a:solidFill>
              <a:effectLst>
                <a:outerShdw blurRad="41275" dist="20320" dir="1800000" algn="tl" rotWithShape="0">
                  <a:srgbClr val="000000">
                    <a:alpha val="40000"/>
                  </a:srgbClr>
                </a:outerShdw>
              </a:effectLst>
            </a:endParaRPr>
          </a:p>
        </p:txBody>
      </p:sp>
      <p:pic>
        <p:nvPicPr>
          <p:cNvPr id="5" name="Picture 2" descr="C:\Users\KS4953\Documents\Pictures\Wellness Network Pictures\DSC02928 CTHL Boo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2895600" cy="21717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3" descr="C:\Users\KS4953\Documents\Pictures\Wellness Conference March 2012\DSC02940 jen prese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063" y="1371600"/>
            <a:ext cx="2895600" cy="21717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descr="C:\Users\KS4953\Documents\Pictures\Wellness Conference March 2012\DSC02997 workpla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914775"/>
            <a:ext cx="2971800" cy="22288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5" descr="C:\Users\KS4953\Documents\Pictures\Wellness Conference March 2012\DSC03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9863" y="3914775"/>
            <a:ext cx="2971800" cy="22288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C:\Users\KS4953\Documents\Pictures\Wellness Conference March 2012\DSC03057 presentation to wellness ambassa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2362200"/>
            <a:ext cx="2000250" cy="2667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C:\Users\KS4953\AppData\Local\Microsoft\Windows\Temporary Internet Files\Content.Outlook\LPDNFTTJ\WVWN Logo July 2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70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678516" y="609600"/>
            <a:ext cx="7009344" cy="1576388"/>
          </a:xfrm>
        </p:spPr>
        <p:txBody>
          <a:bodyPr>
            <a:normAutofit fontScale="90000"/>
          </a:bodyPr>
          <a:lstStyle/>
          <a:p>
            <a:pPr algn="ctr"/>
            <a:r>
              <a:rPr lang="fr-CA" altLang="en-US" sz="3200" dirty="0" smtClean="0"/>
              <a:t/>
            </a:r>
            <a:br>
              <a:rPr lang="fr-CA" altLang="en-US" sz="3200" dirty="0" smtClean="0"/>
            </a:br>
            <a:r>
              <a:rPr lang="fr-CA" altLang="en-US" sz="3200" dirty="0" smtClean="0"/>
              <a:t>Community </a:t>
            </a:r>
            <a:r>
              <a:rPr lang="fr-CA" altLang="en-US" sz="3200" dirty="0" err="1" smtClean="0"/>
              <a:t>Capacity</a:t>
            </a:r>
            <a:r>
              <a:rPr lang="fr-CA" altLang="en-US" sz="3200" dirty="0" smtClean="0"/>
              <a:t> Building (NOW ASSET BASED DEVELOPMENT)</a:t>
            </a:r>
            <a:br>
              <a:rPr lang="fr-CA" altLang="en-US" sz="3200" dirty="0" smtClean="0"/>
            </a:br>
            <a:endParaRPr lang="fr-CA" altLang="en-US" sz="3200" dirty="0" smtClean="0"/>
          </a:p>
        </p:txBody>
      </p:sp>
      <p:sp>
        <p:nvSpPr>
          <p:cNvPr id="8195" name="Espace réservé du contenu 3"/>
          <p:cNvSpPr>
            <a:spLocks noGrp="1"/>
          </p:cNvSpPr>
          <p:nvPr>
            <p:ph sz="half" idx="2"/>
          </p:nvPr>
        </p:nvSpPr>
        <p:spPr>
          <a:xfrm>
            <a:off x="762000" y="2590801"/>
            <a:ext cx="7924800" cy="3737112"/>
          </a:xfrm>
        </p:spPr>
        <p:txBody>
          <a:bodyPr/>
          <a:lstStyle/>
          <a:p>
            <a:pPr algn="ctr"/>
            <a:r>
              <a:rPr lang="fr-CA" altLang="en-US" sz="3200" dirty="0" smtClean="0"/>
              <a:t>Community Planning </a:t>
            </a:r>
            <a:r>
              <a:rPr lang="fr-CA" altLang="en-US" sz="3200" dirty="0" err="1" smtClean="0"/>
              <a:t>Workbook</a:t>
            </a:r>
            <a:endParaRPr lang="fr-CA" altLang="en-US" sz="3200" dirty="0" smtClean="0"/>
          </a:p>
          <a:p>
            <a:pPr marL="514350" indent="-514350" algn="ctr">
              <a:buFont typeface="+mj-lt"/>
              <a:buAutoNum type="alphaUcPeriod"/>
            </a:pPr>
            <a:r>
              <a:rPr lang="fr-CA" altLang="en-US" dirty="0" smtClean="0"/>
              <a:t>Community </a:t>
            </a:r>
            <a:r>
              <a:rPr lang="fr-CA" altLang="en-US" dirty="0" err="1" smtClean="0"/>
              <a:t>Capacity</a:t>
            </a:r>
            <a:r>
              <a:rPr lang="fr-CA" altLang="en-US" dirty="0" smtClean="0"/>
              <a:t> Building (</a:t>
            </a:r>
            <a:r>
              <a:rPr lang="fr-CA" altLang="en-US" dirty="0" err="1" smtClean="0"/>
              <a:t>Partnerships</a:t>
            </a:r>
            <a:r>
              <a:rPr lang="fr-CA" altLang="en-US" dirty="0" smtClean="0"/>
              <a:t>)</a:t>
            </a:r>
          </a:p>
          <a:p>
            <a:pPr marL="514350" indent="-514350" algn="ctr">
              <a:buFont typeface="+mj-lt"/>
              <a:buAutoNum type="alphaUcPeriod"/>
            </a:pPr>
            <a:r>
              <a:rPr lang="en-US" altLang="en-US" dirty="0"/>
              <a:t>Community </a:t>
            </a:r>
            <a:r>
              <a:rPr lang="en-US" altLang="en-US" dirty="0" smtClean="0"/>
              <a:t>Engagement (Partnerships) </a:t>
            </a:r>
          </a:p>
          <a:p>
            <a:pPr marL="514350" indent="-514350" algn="ctr">
              <a:buFont typeface="+mj-lt"/>
              <a:buAutoNum type="alphaUcPeriod"/>
            </a:pPr>
            <a:r>
              <a:rPr lang="en-US" altLang="en-US" dirty="0" smtClean="0"/>
              <a:t>Community Mobilization (ABCD)</a:t>
            </a:r>
          </a:p>
          <a:p>
            <a:pPr marL="514350" indent="-514350" algn="ctr">
              <a:buFont typeface="+mj-lt"/>
              <a:buAutoNum type="alphaUcPeriod"/>
            </a:pPr>
            <a:r>
              <a:rPr lang="en-US" altLang="en-US" dirty="0" smtClean="0"/>
              <a:t>Promotions (Communications)</a:t>
            </a:r>
          </a:p>
          <a:p>
            <a:pPr marL="514350" indent="-514350" algn="ctr">
              <a:buFont typeface="+mj-lt"/>
              <a:buAutoNum type="alphaUcPeriod"/>
            </a:pPr>
            <a:r>
              <a:rPr lang="en-US" altLang="en-US" dirty="0" smtClean="0"/>
              <a:t>Leadership &amp; Research &amp; Evaluation </a:t>
            </a:r>
          </a:p>
          <a:p>
            <a:pPr marL="514350" indent="-514350" algn="ctr">
              <a:buFont typeface="+mj-lt"/>
              <a:buAutoNum type="alphaUcPeriod"/>
            </a:pPr>
            <a:r>
              <a:rPr lang="en-US" altLang="en-US" dirty="0" smtClean="0"/>
              <a:t>Sustainability</a:t>
            </a:r>
          </a:p>
          <a:p>
            <a:pPr marL="0" indent="0" algn="ctr">
              <a:buNone/>
            </a:pPr>
            <a:endParaRPr lang="en-US" altLang="en-US" dirty="0"/>
          </a:p>
          <a:p>
            <a:pPr algn="ctr"/>
            <a:endParaRPr lang="fr-CA" altLang="en-US" dirty="0" smtClean="0"/>
          </a:p>
          <a:p>
            <a:endParaRPr lang="fr-CA" altLang="en-US" dirty="0" smtClean="0"/>
          </a:p>
        </p:txBody>
      </p:sp>
      <p:pic>
        <p:nvPicPr>
          <p:cNvPr id="6" name="Picture 2" descr="C:\Users\KS4953\AppData\Local\Microsoft\Windows\Temporary Internet Files\Content.Outlook\LPDNFTTJ\WVWN Logo July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08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79513"/>
            <a:ext cx="6553200" cy="5847755"/>
          </a:xfrm>
          <a:prstGeom prst="rect">
            <a:avLst/>
          </a:prstGeom>
        </p:spPr>
        <p:txBody>
          <a:bodyPr wrap="square">
            <a:spAutoFit/>
          </a:bodyPr>
          <a:lstStyle/>
          <a:p>
            <a:pPr algn="ctr"/>
            <a:r>
              <a:rPr lang="en-US" b="1" i="1" dirty="0"/>
              <a:t>Step 1: Define the </a:t>
            </a:r>
            <a:r>
              <a:rPr lang="en-US" b="1" i="1" dirty="0" smtClean="0"/>
              <a:t>Issue – NB HEALTH COUNCIL </a:t>
            </a:r>
          </a:p>
          <a:p>
            <a:pPr algn="ctr"/>
            <a:r>
              <a:rPr lang="en-US" b="1" i="1" dirty="0"/>
              <a:t>	</a:t>
            </a:r>
            <a:r>
              <a:rPr lang="en-US" b="1" i="1" dirty="0" smtClean="0"/>
              <a:t>Wellness is an ISSUE in Western Valley BECAUSE?</a:t>
            </a:r>
          </a:p>
          <a:p>
            <a:pPr algn="ctr"/>
            <a:r>
              <a:rPr lang="en-US" b="1" dirty="0"/>
              <a:t>Therefore, the target population(s) would be…</a:t>
            </a:r>
          </a:p>
          <a:p>
            <a:pPr algn="ctr"/>
            <a:r>
              <a:rPr lang="en-CA" dirty="0"/>
              <a:t>1.</a:t>
            </a:r>
          </a:p>
          <a:p>
            <a:pPr algn="ctr"/>
            <a:r>
              <a:rPr lang="en-CA" dirty="0"/>
              <a:t>2.</a:t>
            </a:r>
          </a:p>
          <a:p>
            <a:pPr algn="ctr"/>
            <a:r>
              <a:rPr lang="en-CA" dirty="0"/>
              <a:t>3.</a:t>
            </a:r>
          </a:p>
          <a:p>
            <a:pPr algn="ctr"/>
            <a:r>
              <a:rPr lang="en-CA" dirty="0"/>
              <a:t>4.</a:t>
            </a:r>
          </a:p>
          <a:p>
            <a:pPr algn="ctr"/>
            <a:r>
              <a:rPr lang="en-CA" dirty="0"/>
              <a:t>5</a:t>
            </a:r>
            <a:r>
              <a:rPr lang="en-CA" dirty="0" smtClean="0"/>
              <a:t>.</a:t>
            </a:r>
          </a:p>
          <a:p>
            <a:endParaRPr lang="en-CA" dirty="0"/>
          </a:p>
          <a:p>
            <a:pPr algn="ctr"/>
            <a:r>
              <a:rPr lang="en-US" b="1" i="1" dirty="0"/>
              <a:t>Step 2: Define the Membership and </a:t>
            </a:r>
            <a:r>
              <a:rPr lang="en-US" b="1" i="1" dirty="0" smtClean="0"/>
              <a:t>Commit </a:t>
            </a:r>
            <a:r>
              <a:rPr lang="en-CA" b="1" i="1" dirty="0" smtClean="0"/>
              <a:t>to Collaborate</a:t>
            </a:r>
          </a:p>
          <a:p>
            <a:pPr lvl="1" algn="ctr"/>
            <a:r>
              <a:rPr lang="en-US" sz="1600" i="1" dirty="0"/>
              <a:t>“Partnerships can save time and money and bring energy and influence that no single organization can</a:t>
            </a:r>
          </a:p>
          <a:p>
            <a:pPr lvl="1" algn="ctr"/>
            <a:r>
              <a:rPr lang="en-US" sz="1600" i="1" dirty="0"/>
              <a:t>bring to a problem such as the promotion of physical activity.” (</a:t>
            </a:r>
            <a:r>
              <a:rPr lang="en-US" sz="1600" i="1" dirty="0" err="1"/>
              <a:t>Howze</a:t>
            </a:r>
            <a:r>
              <a:rPr lang="en-US" sz="1600" i="1" dirty="0"/>
              <a:t>, 1999)</a:t>
            </a:r>
          </a:p>
          <a:p>
            <a:pPr lvl="1" algn="ctr"/>
            <a:r>
              <a:rPr lang="en-US" sz="1600" dirty="0"/>
              <a:t>􀃏 Power in numbers and resources</a:t>
            </a:r>
          </a:p>
          <a:p>
            <a:pPr lvl="1" algn="ctr"/>
            <a:r>
              <a:rPr lang="en-CA" sz="1600" dirty="0"/>
              <a:t>􀃏 Identifies synergies and collaborations</a:t>
            </a:r>
          </a:p>
          <a:p>
            <a:pPr lvl="1" algn="ctr"/>
            <a:r>
              <a:rPr lang="en-US" sz="1600" dirty="0"/>
              <a:t>􀃏 Talent pool well beyond the resources of a single organization</a:t>
            </a:r>
          </a:p>
          <a:p>
            <a:pPr lvl="1" algn="ctr"/>
            <a:r>
              <a:rPr lang="en-CA" sz="1600" dirty="0"/>
              <a:t>􀃏 Contributes to sustainability</a:t>
            </a:r>
          </a:p>
          <a:p>
            <a:pPr lvl="1" algn="ctr"/>
            <a:r>
              <a:rPr lang="en-US" sz="1600" dirty="0"/>
              <a:t>􀃏 Non-traditional partnerships offer a broad perspective on the health of our community</a:t>
            </a:r>
          </a:p>
          <a:p>
            <a:pPr lvl="1" algn="ctr"/>
            <a:r>
              <a:rPr lang="en-US" sz="1600" dirty="0"/>
              <a:t>􀃏 Address important health issues with a shared responsibility</a:t>
            </a:r>
            <a:endParaRPr lang="en-CA" sz="1600" b="1" i="1" dirty="0" smtClean="0"/>
          </a:p>
          <a:p>
            <a:endParaRPr lang="en-CA" dirty="0"/>
          </a:p>
        </p:txBody>
      </p:sp>
      <p:pic>
        <p:nvPicPr>
          <p:cNvPr id="3"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749288"/>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87846" y="152400"/>
            <a:ext cx="6898954" cy="5909310"/>
          </a:xfrm>
          <a:prstGeom prst="rect">
            <a:avLst/>
          </a:prstGeom>
        </p:spPr>
        <p:txBody>
          <a:bodyPr wrap="square">
            <a:spAutoFit/>
          </a:bodyPr>
          <a:lstStyle/>
          <a:p>
            <a:pPr algn="ctr"/>
            <a:r>
              <a:rPr lang="en-US" b="1" i="1" dirty="0"/>
              <a:t>Step 3: Create a Common </a:t>
            </a:r>
            <a:r>
              <a:rPr lang="en-US" b="1" i="1" dirty="0" smtClean="0"/>
              <a:t>Vision  - </a:t>
            </a:r>
            <a:r>
              <a:rPr lang="en-US" i="1" dirty="0"/>
              <a:t>Never doubt that a small group of thoughtful, committed people can change the world. Indeed it is the</a:t>
            </a:r>
          </a:p>
          <a:p>
            <a:pPr algn="ctr"/>
            <a:r>
              <a:rPr lang="en-US" i="1" dirty="0"/>
              <a:t>only thing that ever has.” – Margaret Mead</a:t>
            </a:r>
          </a:p>
          <a:p>
            <a:pPr algn="ctr"/>
            <a:r>
              <a:rPr lang="en-US" dirty="0"/>
              <a:t>􀃏 Vision is a picture of where you want to go.</a:t>
            </a:r>
          </a:p>
          <a:p>
            <a:pPr algn="ctr"/>
            <a:r>
              <a:rPr lang="en-US" dirty="0"/>
              <a:t>􀃏 When you know what you are working toward, it is easier to know how to get </a:t>
            </a:r>
            <a:r>
              <a:rPr lang="en-US" dirty="0" smtClean="0"/>
              <a:t>there</a:t>
            </a:r>
          </a:p>
          <a:p>
            <a:pPr algn="ctr"/>
            <a:endParaRPr lang="en-US" dirty="0"/>
          </a:p>
          <a:p>
            <a:pPr algn="ctr"/>
            <a:r>
              <a:rPr lang="en-US" b="1" i="1" dirty="0"/>
              <a:t>Step 4: Develop an Action </a:t>
            </a:r>
            <a:r>
              <a:rPr lang="en-US" b="1" i="1" dirty="0" smtClean="0"/>
              <a:t>Plan </a:t>
            </a:r>
          </a:p>
          <a:p>
            <a:pPr algn="ctr"/>
            <a:r>
              <a:rPr lang="en-US" dirty="0"/>
              <a:t>􀃏 A </a:t>
            </a:r>
            <a:r>
              <a:rPr lang="en-US" dirty="0" smtClean="0"/>
              <a:t>MISSION </a:t>
            </a:r>
            <a:r>
              <a:rPr lang="en-US" dirty="0"/>
              <a:t>is how you will get there.</a:t>
            </a:r>
          </a:p>
          <a:p>
            <a:pPr algn="ctr"/>
            <a:r>
              <a:rPr lang="en-US" dirty="0"/>
              <a:t>􀃏 Clearly describe your initiative, what you will do to achieve your vision, and why you are doing it</a:t>
            </a:r>
            <a:r>
              <a:rPr lang="en-US" dirty="0" smtClean="0"/>
              <a:t>.</a:t>
            </a:r>
          </a:p>
          <a:p>
            <a:pPr algn="ctr"/>
            <a:r>
              <a:rPr lang="en-CA" b="1" dirty="0"/>
              <a:t>developing </a:t>
            </a:r>
            <a:r>
              <a:rPr lang="en-CA" b="1" i="1" dirty="0"/>
              <a:t>operating </a:t>
            </a:r>
            <a:r>
              <a:rPr lang="en-CA" b="1" i="1" dirty="0" smtClean="0"/>
              <a:t>principles</a:t>
            </a:r>
          </a:p>
          <a:p>
            <a:pPr algn="ctr"/>
            <a:r>
              <a:rPr lang="en-CA" dirty="0"/>
              <a:t>Broad statements of intent</a:t>
            </a:r>
          </a:p>
          <a:p>
            <a:pPr algn="ctr"/>
            <a:r>
              <a:rPr lang="en-US" dirty="0"/>
              <a:t>􀃏 Puts your mission statement into practice</a:t>
            </a:r>
          </a:p>
          <a:p>
            <a:pPr algn="ctr"/>
            <a:r>
              <a:rPr lang="en-US" dirty="0"/>
              <a:t>􀃏 Closes the gap between where you are now (current situation) and your vision (where you want </a:t>
            </a:r>
            <a:r>
              <a:rPr lang="en-US" dirty="0" smtClean="0"/>
              <a:t>to </a:t>
            </a:r>
            <a:r>
              <a:rPr lang="en-CA" dirty="0" smtClean="0"/>
              <a:t>be</a:t>
            </a:r>
            <a:r>
              <a:rPr lang="en-CA" dirty="0"/>
              <a:t>)</a:t>
            </a:r>
          </a:p>
          <a:p>
            <a:pPr algn="ctr"/>
            <a:r>
              <a:rPr lang="en-US" dirty="0"/>
              <a:t>􀃏 Your guiding principles…”We believe that</a:t>
            </a:r>
            <a:r>
              <a:rPr lang="en-US" dirty="0" smtClean="0"/>
              <a:t>…”</a:t>
            </a:r>
          </a:p>
          <a:p>
            <a:pPr algn="ctr"/>
            <a:endParaRPr lang="en-US" dirty="0"/>
          </a:p>
          <a:p>
            <a:pPr algn="ctr"/>
            <a:r>
              <a:rPr lang="en-US" b="1" i="1" dirty="0"/>
              <a:t>Step 5: Establishing Roles &amp; </a:t>
            </a:r>
            <a:r>
              <a:rPr lang="en-US" b="1" i="1" dirty="0" smtClean="0"/>
              <a:t>Responsibilities</a:t>
            </a:r>
          </a:p>
          <a:p>
            <a:pPr algn="ctr"/>
            <a:r>
              <a:rPr lang="en-CA" b="1" dirty="0"/>
              <a:t>Partner Role </a:t>
            </a:r>
            <a:r>
              <a:rPr lang="en-CA" b="1" dirty="0" smtClean="0"/>
              <a:t>      Gives             Gets</a:t>
            </a:r>
            <a:endParaRPr lang="en-CA" b="1" dirty="0"/>
          </a:p>
          <a:p>
            <a:endParaRPr lang="en-CA" dirty="0"/>
          </a:p>
        </p:txBody>
      </p:sp>
    </p:spTree>
    <p:extLst>
      <p:ext uri="{BB962C8B-B14F-4D97-AF65-F5344CB8AC3E}">
        <p14:creationId xmlns:p14="http://schemas.microsoft.com/office/powerpoint/2010/main" val="226034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8" y="79512"/>
            <a:ext cx="1526117" cy="1901687"/>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698392" y="378911"/>
            <a:ext cx="6150207" cy="1754326"/>
          </a:xfrm>
          <a:prstGeom prst="rect">
            <a:avLst/>
          </a:prstGeom>
        </p:spPr>
        <p:txBody>
          <a:bodyPr wrap="square">
            <a:spAutoFit/>
          </a:bodyPr>
          <a:lstStyle/>
          <a:p>
            <a:pPr algn="ctr"/>
            <a:r>
              <a:rPr lang="en-US" b="1" i="1" dirty="0"/>
              <a:t>Step 6: Establish an </a:t>
            </a:r>
            <a:r>
              <a:rPr lang="en-US" b="1" i="1" dirty="0" smtClean="0"/>
              <a:t>Administrative </a:t>
            </a:r>
            <a:r>
              <a:rPr lang="en-CA" b="1" i="1" dirty="0" smtClean="0"/>
              <a:t>Structure   </a:t>
            </a:r>
          </a:p>
          <a:p>
            <a:pPr algn="ctr"/>
            <a:r>
              <a:rPr lang="en-US" dirty="0"/>
              <a:t>Why develop a formal administrative structure?</a:t>
            </a:r>
          </a:p>
          <a:p>
            <a:pPr algn="ctr"/>
            <a:r>
              <a:rPr lang="en-CA" dirty="0"/>
              <a:t>• Ensures communication</a:t>
            </a:r>
          </a:p>
          <a:p>
            <a:pPr algn="ctr"/>
            <a:r>
              <a:rPr lang="en-CA" dirty="0"/>
              <a:t>• Generates political will</a:t>
            </a:r>
          </a:p>
          <a:p>
            <a:pPr algn="ctr"/>
            <a:r>
              <a:rPr lang="en-US" dirty="0"/>
              <a:t>• Establishes a framework for how people will </a:t>
            </a:r>
            <a:r>
              <a:rPr lang="en-US" dirty="0" smtClean="0"/>
              <a:t>work</a:t>
            </a:r>
          </a:p>
          <a:p>
            <a:pPr algn="ctr"/>
            <a:endParaRPr lang="en-CA" b="1"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00107"/>
            <a:ext cx="8991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33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8" y="79512"/>
            <a:ext cx="1526117" cy="1901687"/>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678514" y="228600"/>
            <a:ext cx="6474885" cy="3785652"/>
          </a:xfrm>
          <a:prstGeom prst="rect">
            <a:avLst/>
          </a:prstGeom>
        </p:spPr>
        <p:txBody>
          <a:bodyPr wrap="square">
            <a:spAutoFit/>
          </a:bodyPr>
          <a:lstStyle/>
          <a:p>
            <a:pPr algn="ctr"/>
            <a:r>
              <a:rPr lang="en-US" b="1" i="1" dirty="0"/>
              <a:t>Step 7: Establish a System </a:t>
            </a:r>
            <a:r>
              <a:rPr lang="en-US" b="1" i="1" dirty="0" smtClean="0"/>
              <a:t>for </a:t>
            </a:r>
            <a:r>
              <a:rPr lang="en-CA" b="1" i="1" dirty="0" smtClean="0"/>
              <a:t>Communicating (Promotions &amp; Marketing</a:t>
            </a:r>
          </a:p>
          <a:p>
            <a:pPr algn="ctr"/>
            <a:r>
              <a:rPr lang="en-US" dirty="0"/>
              <a:t>A communications plan is a written strategy for how to get the word out about your </a:t>
            </a:r>
            <a:r>
              <a:rPr lang="en-US" dirty="0" smtClean="0"/>
              <a:t>strategy </a:t>
            </a:r>
            <a:r>
              <a:rPr lang="en-US" dirty="0"/>
              <a:t>and to mobilize people to be more </a:t>
            </a:r>
            <a:r>
              <a:rPr lang="en-US" dirty="0" smtClean="0"/>
              <a:t>well.</a:t>
            </a:r>
          </a:p>
          <a:p>
            <a:pPr algn="ctr"/>
            <a:r>
              <a:rPr lang="en-CA" b="1" dirty="0"/>
              <a:t>developing key </a:t>
            </a:r>
            <a:r>
              <a:rPr lang="en-CA" b="1" i="1" dirty="0" smtClean="0"/>
              <a:t>messages</a:t>
            </a:r>
          </a:p>
          <a:p>
            <a:pPr algn="ctr"/>
            <a:r>
              <a:rPr lang="en-CA" b="1" dirty="0"/>
              <a:t>internal </a:t>
            </a:r>
            <a:r>
              <a:rPr lang="en-CA" b="1" i="1" dirty="0" smtClean="0"/>
              <a:t>communication</a:t>
            </a:r>
          </a:p>
          <a:p>
            <a:pPr algn="ctr"/>
            <a:r>
              <a:rPr lang="en-CA" b="1" dirty="0"/>
              <a:t>external </a:t>
            </a:r>
            <a:r>
              <a:rPr lang="en-CA" b="1" i="1" dirty="0" smtClean="0"/>
              <a:t>communication</a:t>
            </a:r>
          </a:p>
          <a:p>
            <a:pPr algn="ctr"/>
            <a:r>
              <a:rPr lang="en-CA" b="1" dirty="0"/>
              <a:t>Branding your </a:t>
            </a:r>
            <a:r>
              <a:rPr lang="en-CA" b="1" dirty="0" smtClean="0"/>
              <a:t>Image</a:t>
            </a:r>
          </a:p>
          <a:p>
            <a:pPr algn="ctr"/>
            <a:endParaRPr lang="en-CA" b="1" dirty="0"/>
          </a:p>
          <a:p>
            <a:pPr algn="ctr"/>
            <a:r>
              <a:rPr lang="en-US" b="1" i="1" dirty="0"/>
              <a:t>Step 9: Develop an Evaluation </a:t>
            </a:r>
            <a:r>
              <a:rPr lang="en-US" b="1" i="1" dirty="0" smtClean="0"/>
              <a:t>Strategy</a:t>
            </a:r>
          </a:p>
          <a:p>
            <a:pPr algn="ctr"/>
            <a:r>
              <a:rPr lang="en-CA" b="1" dirty="0"/>
              <a:t>why </a:t>
            </a:r>
            <a:r>
              <a:rPr lang="en-CA" b="1" i="1" dirty="0"/>
              <a:t>evaluate</a:t>
            </a:r>
            <a:r>
              <a:rPr lang="en-CA" b="1" i="1" dirty="0" smtClean="0"/>
              <a:t>?</a:t>
            </a:r>
          </a:p>
          <a:p>
            <a:pPr algn="ctr"/>
            <a:r>
              <a:rPr lang="en-CA" b="1"/>
              <a:t>developing </a:t>
            </a:r>
            <a:r>
              <a:rPr lang="en-CA" b="1" i="1"/>
              <a:t>your strategy</a:t>
            </a:r>
            <a:endParaRPr lang="en-CA" dirty="0"/>
          </a:p>
        </p:txBody>
      </p:sp>
    </p:spTree>
    <p:extLst>
      <p:ext uri="{BB962C8B-B14F-4D97-AF65-F5344CB8AC3E}">
        <p14:creationId xmlns:p14="http://schemas.microsoft.com/office/powerpoint/2010/main" val="393417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91376" y="1603513"/>
            <a:ext cx="8095423" cy="4985980"/>
          </a:xfrm>
          <a:prstGeom prst="rect">
            <a:avLst/>
          </a:prstGeom>
          <a:ln>
            <a:solidFill>
              <a:schemeClr val="accent4">
                <a:lumMod val="60000"/>
                <a:lumOff val="40000"/>
              </a:schemeClr>
            </a:solidFill>
          </a:ln>
        </p:spPr>
        <p:txBody>
          <a:bodyPr wrap="square">
            <a:spAutoFit/>
          </a:bodyPr>
          <a:lstStyle/>
          <a:p>
            <a:r>
              <a:rPr lang="en-US" altLang="en-US" b="1" u="sng" dirty="0" smtClean="0"/>
              <a:t>WHAT IS WELLNESS </a:t>
            </a:r>
          </a:p>
          <a:p>
            <a:pPr marL="285750" indent="-285750">
              <a:buFont typeface="Arial" panose="020B0604020202020204" pitchFamily="34" charset="0"/>
              <a:buChar char="•"/>
            </a:pPr>
            <a:r>
              <a:rPr lang="en-US" altLang="en-US" dirty="0" smtClean="0"/>
              <a:t>Wellness is defined as an ongoing process to enhance the many dimensions of well-being that enable people to reach and maintain their personal potential, and contribute to their communities.</a:t>
            </a:r>
          </a:p>
          <a:p>
            <a:endParaRPr lang="en-US" altLang="en-US" dirty="0" smtClean="0"/>
          </a:p>
          <a:p>
            <a:r>
              <a:rPr lang="en-US" altLang="en-US" b="1" u="sng" dirty="0" smtClean="0"/>
              <a:t>WELLNESS IS A UNIVERSAL ISSUE  </a:t>
            </a:r>
          </a:p>
          <a:p>
            <a:pPr marL="285750" indent="-285750">
              <a:buFont typeface="Arial" panose="020B0604020202020204" pitchFamily="34" charset="0"/>
              <a:buChar char="•"/>
            </a:pPr>
            <a:r>
              <a:rPr lang="en-US" altLang="en-US" sz="1600" dirty="0" smtClean="0"/>
              <a:t>4 PILLARS OF WELLNESS </a:t>
            </a:r>
          </a:p>
          <a:p>
            <a:pPr lvl="1"/>
            <a:r>
              <a:rPr lang="en-US" altLang="en-US" sz="1600" dirty="0" smtClean="0"/>
              <a:t>Healthy Eating     Physical Activity    Tobacco </a:t>
            </a:r>
            <a:r>
              <a:rPr lang="en-US" altLang="en-US" sz="1600" dirty="0"/>
              <a:t>F</a:t>
            </a:r>
            <a:r>
              <a:rPr lang="en-US" altLang="en-US" sz="1600" dirty="0" smtClean="0"/>
              <a:t>ree Living    Mental Fitness &amp; Resilience</a:t>
            </a:r>
          </a:p>
          <a:p>
            <a:pPr lvl="1"/>
            <a:endParaRPr lang="en-US" altLang="en-US" sz="1600" dirty="0" smtClean="0"/>
          </a:p>
          <a:p>
            <a:r>
              <a:rPr lang="en-US" altLang="en-US" b="1" u="sng" dirty="0" smtClean="0"/>
              <a:t>WHAT IS A WELLNESS NETWORK</a:t>
            </a:r>
          </a:p>
          <a:p>
            <a:endParaRPr lang="en-US" altLang="en-US" b="1" u="sng" dirty="0" smtClean="0"/>
          </a:p>
          <a:p>
            <a:pPr marL="285750" indent="-285750">
              <a:buFont typeface="Arial" panose="020B0604020202020204" pitchFamily="34" charset="0"/>
              <a:buChar char="•"/>
            </a:pPr>
            <a:r>
              <a:rPr lang="en-US" altLang="en-US" dirty="0"/>
              <a:t>Wellness networks are a formal or informal group of people who come together from various backgrounds within a community or region to address an area of concern around wellness. They may be working toward improved healthy eating, increased physical activity, or another wellness goal. They strive to improve wellness for all those in their communities or regions, including vulnerable populations.</a:t>
            </a:r>
          </a:p>
          <a:p>
            <a:endParaRPr lang="en-US" dirty="0"/>
          </a:p>
        </p:txBody>
      </p:sp>
    </p:spTree>
    <p:extLst>
      <p:ext uri="{BB962C8B-B14F-4D97-AF65-F5344CB8AC3E}">
        <p14:creationId xmlns:p14="http://schemas.microsoft.com/office/powerpoint/2010/main" val="347149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057400" y="328613"/>
            <a:ext cx="5410200" cy="814387"/>
          </a:xfrm>
        </p:spPr>
        <p:txBody>
          <a:bodyPr/>
          <a:lstStyle/>
          <a:p>
            <a:pPr algn="ctr"/>
            <a:r>
              <a:rPr lang="fr-CA" altLang="en-US" dirty="0" smtClean="0"/>
              <a:t>Western Valley</a:t>
            </a:r>
          </a:p>
        </p:txBody>
      </p:sp>
      <p:sp>
        <p:nvSpPr>
          <p:cNvPr id="3075" name="Espace réservé du contenu 2"/>
          <p:cNvSpPr>
            <a:spLocks noGrp="1"/>
          </p:cNvSpPr>
          <p:nvPr>
            <p:ph sz="half" idx="1"/>
          </p:nvPr>
        </p:nvSpPr>
        <p:spPr>
          <a:xfrm>
            <a:off x="1066800" y="1624012"/>
            <a:ext cx="7391400" cy="1119187"/>
          </a:xfrm>
        </p:spPr>
        <p:txBody>
          <a:bodyPr/>
          <a:lstStyle/>
          <a:p>
            <a:pPr>
              <a:defRPr/>
            </a:pPr>
            <a:r>
              <a:rPr lang="fr-CA" dirty="0" smtClean="0">
                <a:solidFill>
                  <a:schemeClr val="tx1"/>
                </a:solidFill>
              </a:rPr>
              <a:t>More </a:t>
            </a:r>
            <a:r>
              <a:rPr lang="fr-CA" dirty="0" err="1" smtClean="0">
                <a:solidFill>
                  <a:schemeClr val="tx1"/>
                </a:solidFill>
              </a:rPr>
              <a:t>than</a:t>
            </a:r>
            <a:r>
              <a:rPr lang="fr-CA" dirty="0" smtClean="0">
                <a:solidFill>
                  <a:schemeClr val="tx1"/>
                </a:solidFill>
              </a:rPr>
              <a:t> 39 </a:t>
            </a:r>
            <a:r>
              <a:rPr lang="fr-CA" dirty="0" err="1" smtClean="0">
                <a:solidFill>
                  <a:schemeClr val="tx1"/>
                </a:solidFill>
              </a:rPr>
              <a:t>communities</a:t>
            </a:r>
            <a:r>
              <a:rPr lang="fr-CA" dirty="0" smtClean="0">
                <a:solidFill>
                  <a:schemeClr val="tx1"/>
                </a:solidFill>
              </a:rPr>
              <a:t> – 3 </a:t>
            </a:r>
            <a:r>
              <a:rPr lang="fr-CA" dirty="0" err="1" smtClean="0">
                <a:solidFill>
                  <a:schemeClr val="tx1"/>
                </a:solidFill>
              </a:rPr>
              <a:t>towns</a:t>
            </a:r>
            <a:r>
              <a:rPr lang="fr-CA" dirty="0" smtClean="0">
                <a:solidFill>
                  <a:schemeClr val="tx1"/>
                </a:solidFill>
              </a:rPr>
              <a:t>, 8 </a:t>
            </a:r>
            <a:r>
              <a:rPr lang="fr-CA" dirty="0" err="1" smtClean="0">
                <a:solidFill>
                  <a:schemeClr val="tx1"/>
                </a:solidFill>
              </a:rPr>
              <a:t>incorporated</a:t>
            </a:r>
            <a:r>
              <a:rPr lang="fr-CA" dirty="0" smtClean="0">
                <a:solidFill>
                  <a:schemeClr val="tx1"/>
                </a:solidFill>
              </a:rPr>
              <a:t> villages &amp; 27 local service districts (LSD)</a:t>
            </a:r>
          </a:p>
          <a:p>
            <a:pPr>
              <a:defRPr/>
            </a:pPr>
            <a:endParaRPr lang="fr-CA" sz="1600" dirty="0" smtClean="0">
              <a:solidFill>
                <a:schemeClr val="tx1"/>
              </a:solidFill>
            </a:endParaRPr>
          </a:p>
          <a:p>
            <a:pPr>
              <a:defRPr/>
            </a:pPr>
            <a:r>
              <a:rPr lang="fr-CA" dirty="0" err="1" smtClean="0">
                <a:solidFill>
                  <a:schemeClr val="tx1"/>
                </a:solidFill>
              </a:rPr>
              <a:t>Covers</a:t>
            </a:r>
            <a:r>
              <a:rPr lang="fr-CA" dirty="0" smtClean="0">
                <a:solidFill>
                  <a:schemeClr val="tx1"/>
                </a:solidFill>
              </a:rPr>
              <a:t> more </a:t>
            </a:r>
            <a:r>
              <a:rPr lang="fr-CA" dirty="0" err="1" smtClean="0">
                <a:solidFill>
                  <a:schemeClr val="tx1"/>
                </a:solidFill>
              </a:rPr>
              <a:t>than</a:t>
            </a:r>
            <a:r>
              <a:rPr lang="fr-CA" dirty="0" smtClean="0">
                <a:solidFill>
                  <a:schemeClr val="tx1"/>
                </a:solidFill>
              </a:rPr>
              <a:t>                                              71,377  km </a:t>
            </a:r>
          </a:p>
          <a:p>
            <a:pPr>
              <a:buFontTx/>
              <a:buNone/>
              <a:defRPr/>
            </a:pPr>
            <a:endParaRPr lang="fr-CA" sz="1600" dirty="0" smtClean="0">
              <a:solidFill>
                <a:schemeClr val="tx1"/>
              </a:solidFill>
            </a:endParaRPr>
          </a:p>
          <a:p>
            <a:pPr>
              <a:defRPr/>
            </a:pPr>
            <a:r>
              <a:rPr lang="fr-CA" dirty="0" smtClean="0">
                <a:solidFill>
                  <a:schemeClr val="tx1"/>
                </a:solidFill>
              </a:rPr>
              <a:t>Population 27,019</a:t>
            </a:r>
          </a:p>
          <a:p>
            <a:pPr marL="0" indent="0">
              <a:buFontTx/>
              <a:buNone/>
              <a:defRPr/>
            </a:pPr>
            <a:endParaRPr lang="fr-CA" sz="1600" dirty="0" smtClean="0">
              <a:solidFill>
                <a:schemeClr val="tx1"/>
              </a:solidFill>
            </a:endParaRPr>
          </a:p>
          <a:p>
            <a:pPr>
              <a:defRPr/>
            </a:pPr>
            <a:r>
              <a:rPr lang="fr-CA" dirty="0" smtClean="0">
                <a:solidFill>
                  <a:schemeClr val="tx1"/>
                </a:solidFill>
              </a:rPr>
              <a:t>Anglophone</a:t>
            </a:r>
          </a:p>
          <a:p>
            <a:pPr>
              <a:defRPr/>
            </a:pPr>
            <a:endParaRPr lang="fr-CA" dirty="0" smtClean="0"/>
          </a:p>
        </p:txBody>
      </p:sp>
      <p:pic>
        <p:nvPicPr>
          <p:cNvPr id="307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2234184"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5478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1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smtClean="0"/>
              <a:t>Our process …</a:t>
            </a:r>
          </a:p>
        </p:txBody>
      </p:sp>
      <p:graphicFrame>
        <p:nvGraphicFramePr>
          <p:cNvPr id="6" name="Diagram 5"/>
          <p:cNvGraphicFramePr/>
          <p:nvPr>
            <p:extLst>
              <p:ext uri="{D42A27DB-BD31-4B8C-83A1-F6EECF244321}">
                <p14:modId xmlns:p14="http://schemas.microsoft.com/office/powerpoint/2010/main" val="3585250213"/>
              </p:ext>
            </p:extLst>
          </p:nvPr>
        </p:nvGraphicFramePr>
        <p:xfrm>
          <a:off x="457200" y="1371600"/>
          <a:ext cx="8077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04" y="76198"/>
            <a:ext cx="15478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87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199"/>
            <a:ext cx="15478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470240902"/>
              </p:ext>
            </p:extLst>
          </p:nvPr>
        </p:nvGraphicFramePr>
        <p:xfrm>
          <a:off x="457200" y="1447800"/>
          <a:ext cx="8077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36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91376" y="1603513"/>
            <a:ext cx="8095423" cy="4801314"/>
          </a:xfrm>
          <a:prstGeom prst="rect">
            <a:avLst/>
          </a:prstGeom>
          <a:ln>
            <a:solidFill>
              <a:schemeClr val="accent4">
                <a:lumMod val="60000"/>
                <a:lumOff val="40000"/>
              </a:schemeClr>
            </a:solidFill>
          </a:ln>
        </p:spPr>
        <p:txBody>
          <a:bodyPr wrap="square">
            <a:spAutoFit/>
          </a:bodyPr>
          <a:lstStyle/>
          <a:p>
            <a:r>
              <a:rPr lang="en-US" u="sng" dirty="0" smtClean="0"/>
              <a:t>Western Valley Wellness Network Vision:</a:t>
            </a:r>
          </a:p>
          <a:p>
            <a:endParaRPr lang="en-CA" dirty="0"/>
          </a:p>
          <a:p>
            <a:pPr marL="285750" indent="-285750">
              <a:buFont typeface="Arial" panose="020B0604020202020204" pitchFamily="34" charset="0"/>
              <a:buChar char="•"/>
            </a:pPr>
            <a:r>
              <a:rPr lang="en-US" dirty="0"/>
              <a:t> </a:t>
            </a:r>
            <a:r>
              <a:rPr lang="en-US" dirty="0" smtClean="0"/>
              <a:t>Healthy</a:t>
            </a:r>
            <a:r>
              <a:rPr lang="en-US" dirty="0"/>
              <a:t>, active, inclusive </a:t>
            </a:r>
            <a:r>
              <a:rPr lang="en-US" dirty="0" smtClean="0"/>
              <a:t>communities</a:t>
            </a:r>
          </a:p>
          <a:p>
            <a:endParaRPr lang="en-CA" dirty="0"/>
          </a:p>
          <a:p>
            <a:r>
              <a:rPr lang="en-US" dirty="0"/>
              <a:t> </a:t>
            </a:r>
            <a:r>
              <a:rPr lang="en-US" u="sng" dirty="0" smtClean="0"/>
              <a:t>Western Valley Wellness Network Mission:</a:t>
            </a:r>
          </a:p>
          <a:p>
            <a:endParaRPr lang="en-CA" dirty="0" smtClean="0"/>
          </a:p>
          <a:p>
            <a:pPr marL="285750" indent="-285750">
              <a:buFont typeface="Arial" panose="020B0604020202020204" pitchFamily="34" charset="0"/>
              <a:buChar char="•"/>
            </a:pPr>
            <a:r>
              <a:rPr lang="en-US" dirty="0" smtClean="0"/>
              <a:t>Promote wellness for all people in the Western Valley region by facilitating community based opportunities and initiatives</a:t>
            </a:r>
          </a:p>
          <a:p>
            <a:endParaRPr lang="en-US" dirty="0"/>
          </a:p>
          <a:p>
            <a:r>
              <a:rPr lang="en-US" u="sng" dirty="0" smtClean="0"/>
              <a:t>Goals:</a:t>
            </a:r>
          </a:p>
          <a:p>
            <a:endParaRPr lang="en-US" dirty="0" smtClean="0"/>
          </a:p>
          <a:p>
            <a:pPr marL="285750" indent="-285750">
              <a:buFont typeface="Arial" panose="020B0604020202020204" pitchFamily="34" charset="0"/>
              <a:buChar char="•"/>
            </a:pPr>
            <a:r>
              <a:rPr lang="en-US" dirty="0"/>
              <a:t>Ensure WVWN planning is research </a:t>
            </a:r>
            <a:r>
              <a:rPr lang="en-US" dirty="0" smtClean="0"/>
              <a:t>based</a:t>
            </a:r>
            <a:endParaRPr lang="en-CA" dirty="0"/>
          </a:p>
          <a:p>
            <a:pPr marL="285750" indent="-285750">
              <a:buFont typeface="Arial" panose="020B0604020202020204" pitchFamily="34" charset="0"/>
              <a:buChar char="•"/>
            </a:pPr>
            <a:r>
              <a:rPr lang="en-US" dirty="0" smtClean="0"/>
              <a:t>Build </a:t>
            </a:r>
            <a:r>
              <a:rPr lang="en-US" dirty="0"/>
              <a:t>capacity through community and partnership </a:t>
            </a:r>
            <a:r>
              <a:rPr lang="en-US" dirty="0" smtClean="0"/>
              <a:t>development</a:t>
            </a:r>
            <a:endParaRPr lang="en-CA" dirty="0"/>
          </a:p>
          <a:p>
            <a:pPr marL="285750" indent="-285750">
              <a:buFont typeface="Arial" panose="020B0604020202020204" pitchFamily="34" charset="0"/>
              <a:buChar char="•"/>
            </a:pPr>
            <a:r>
              <a:rPr lang="en-US" dirty="0" smtClean="0"/>
              <a:t>Facilitate </a:t>
            </a:r>
            <a:r>
              <a:rPr lang="en-US" dirty="0"/>
              <a:t>opportunities and initiatives that engage communities and </a:t>
            </a:r>
            <a:r>
              <a:rPr lang="en-US" dirty="0" smtClean="0"/>
              <a:t>individuals</a:t>
            </a:r>
            <a:endParaRPr lang="en-CA" dirty="0"/>
          </a:p>
          <a:p>
            <a:pPr marL="285750" indent="-285750">
              <a:buFont typeface="Arial" panose="020B0604020202020204" pitchFamily="34" charset="0"/>
              <a:buChar char="•"/>
            </a:pPr>
            <a:r>
              <a:rPr lang="en-US" dirty="0" smtClean="0"/>
              <a:t>Actively </a:t>
            </a:r>
            <a:r>
              <a:rPr lang="en-US" dirty="0"/>
              <a:t>communicate and build awareness around wellness</a:t>
            </a:r>
            <a:endParaRPr lang="en-CA" dirty="0"/>
          </a:p>
          <a:p>
            <a:endParaRPr lang="en-US" dirty="0"/>
          </a:p>
          <a:p>
            <a:endParaRPr lang="en-US" dirty="0" smtClean="0"/>
          </a:p>
        </p:txBody>
      </p:sp>
    </p:spTree>
    <p:extLst>
      <p:ext uri="{BB962C8B-B14F-4D97-AF65-F5344CB8AC3E}">
        <p14:creationId xmlns:p14="http://schemas.microsoft.com/office/powerpoint/2010/main" val="178435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S4953\AppData\Local\Microsoft\Windows\Temporary Internet Files\Content.Outlook\LPDNFTTJ\WVWN Logo July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06" y="76200"/>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600200"/>
            <a:ext cx="8229600" cy="4893647"/>
          </a:xfrm>
          <a:prstGeom prst="rect">
            <a:avLst/>
          </a:prstGeom>
          <a:ln>
            <a:solidFill>
              <a:schemeClr val="accent4">
                <a:lumMod val="60000"/>
                <a:lumOff val="40000"/>
              </a:schemeClr>
            </a:solidFill>
          </a:ln>
        </p:spPr>
        <p:txBody>
          <a:bodyPr wrap="square">
            <a:spAutoFit/>
          </a:bodyPr>
          <a:lstStyle/>
          <a:p>
            <a:pPr algn="ctr"/>
            <a:r>
              <a:rPr lang="en-US" u="sng" dirty="0" smtClean="0"/>
              <a:t>Members of Western Valley Wellness Network January 2015: </a:t>
            </a:r>
          </a:p>
          <a:p>
            <a:pPr marL="285750" indent="-285750" algn="ctr">
              <a:buFont typeface="Arial" panose="020B0604020202020204" pitchFamily="34" charset="0"/>
              <a:buChar char="•"/>
            </a:pPr>
            <a:r>
              <a:rPr lang="en-US" sz="1400" dirty="0" smtClean="0"/>
              <a:t>Celeste Roberts – MACC – Co-Chair of Network</a:t>
            </a:r>
          </a:p>
          <a:p>
            <a:pPr marL="285750" indent="-285750" algn="ctr">
              <a:buFont typeface="Arial" panose="020B0604020202020204" pitchFamily="34" charset="0"/>
              <a:buChar char="•"/>
            </a:pPr>
            <a:r>
              <a:rPr lang="en-US" sz="1400" dirty="0" smtClean="0"/>
              <a:t>Bonnie Stokes – Registered Dietitian – Treasurer</a:t>
            </a:r>
          </a:p>
          <a:p>
            <a:pPr marL="285750" indent="-285750" algn="ctr">
              <a:buFont typeface="Arial" panose="020B0604020202020204" pitchFamily="34" charset="0"/>
              <a:buChar char="•"/>
            </a:pPr>
            <a:r>
              <a:rPr lang="en-US" sz="1400" dirty="0" smtClean="0"/>
              <a:t>Tanya Hawkes &amp; Chris Stacey – WVRA – Secretary &amp; Signing Officer</a:t>
            </a:r>
          </a:p>
          <a:p>
            <a:pPr marL="285750" indent="-285750" algn="ctr">
              <a:buFont typeface="Arial" panose="020B0604020202020204" pitchFamily="34" charset="0"/>
              <a:buChar char="•"/>
            </a:pPr>
            <a:r>
              <a:rPr lang="en-US" sz="1400" dirty="0" smtClean="0"/>
              <a:t>Valerie Carmichael – Community School Coordinator – ASD-W</a:t>
            </a:r>
          </a:p>
          <a:p>
            <a:pPr marL="285750" indent="-285750" algn="ctr">
              <a:buFont typeface="Arial" panose="020B0604020202020204" pitchFamily="34" charset="0"/>
              <a:buChar char="•"/>
            </a:pPr>
            <a:r>
              <a:rPr lang="en-US" sz="1400" dirty="0" smtClean="0"/>
              <a:t>Roberta Knox &amp; Julie </a:t>
            </a:r>
            <a:r>
              <a:rPr lang="en-US" sz="1400" dirty="0" err="1" smtClean="0"/>
              <a:t>McConaghey</a:t>
            </a:r>
            <a:r>
              <a:rPr lang="en-US" sz="1400" dirty="0" smtClean="0"/>
              <a:t> – Healthy Learners in Schools – ASD-W</a:t>
            </a:r>
          </a:p>
          <a:p>
            <a:pPr marL="285750" indent="-285750" algn="ctr">
              <a:buFont typeface="Arial" panose="020B0604020202020204" pitchFamily="34" charset="0"/>
              <a:buChar char="•"/>
            </a:pPr>
            <a:r>
              <a:rPr lang="en-US" sz="1400" dirty="0" smtClean="0"/>
              <a:t>Mary </a:t>
            </a:r>
            <a:r>
              <a:rPr lang="en-US" sz="1400" dirty="0" err="1" smtClean="0"/>
              <a:t>Lawlor</a:t>
            </a:r>
            <a:r>
              <a:rPr lang="en-US" sz="1400" dirty="0" smtClean="0"/>
              <a:t> O’Leary – CVCIN Community Inclusion Coordinator</a:t>
            </a:r>
          </a:p>
          <a:p>
            <a:pPr marL="285750" indent="-285750" algn="ctr">
              <a:buFont typeface="Arial" panose="020B0604020202020204" pitchFamily="34" charset="0"/>
              <a:buChar char="•"/>
            </a:pPr>
            <a:r>
              <a:rPr lang="en-US" sz="1400" dirty="0" smtClean="0"/>
              <a:t>Brent Cummings – Simply For Life</a:t>
            </a:r>
          </a:p>
          <a:p>
            <a:pPr marL="285750" indent="-285750" algn="ctr">
              <a:buFont typeface="Arial" panose="020B0604020202020204" pitchFamily="34" charset="0"/>
              <a:buChar char="•"/>
            </a:pPr>
            <a:r>
              <a:rPr lang="en-CA" sz="1400" dirty="0" smtClean="0"/>
              <a:t>Kelly McLean Haley – Wellness Tree Services</a:t>
            </a:r>
          </a:p>
          <a:p>
            <a:pPr marL="285750" indent="-285750" algn="ctr">
              <a:buFont typeface="Arial" panose="020B0604020202020204" pitchFamily="34" charset="0"/>
              <a:buChar char="•"/>
            </a:pPr>
            <a:r>
              <a:rPr lang="en-CA" sz="1400" dirty="0" smtClean="0"/>
              <a:t>Rosie </a:t>
            </a:r>
            <a:r>
              <a:rPr lang="en-CA" sz="1400" dirty="0" err="1" smtClean="0"/>
              <a:t>Mosse</a:t>
            </a:r>
            <a:r>
              <a:rPr lang="en-CA" sz="1400" smtClean="0"/>
              <a:t> &amp; Emily </a:t>
            </a:r>
            <a:r>
              <a:rPr lang="en-CA" sz="1400" dirty="0" smtClean="0"/>
              <a:t>Shapiro – Falls Brook Center</a:t>
            </a:r>
          </a:p>
          <a:p>
            <a:pPr marL="285750" indent="-285750" algn="ctr">
              <a:buFont typeface="Arial" panose="020B0604020202020204" pitchFamily="34" charset="0"/>
              <a:buChar char="•"/>
            </a:pPr>
            <a:r>
              <a:rPr lang="en-CA" sz="1400" dirty="0" smtClean="0"/>
              <a:t>Chelsey Phillips  – CMHA</a:t>
            </a:r>
          </a:p>
          <a:p>
            <a:pPr marL="285750" indent="-285750" algn="ctr">
              <a:buFont typeface="Arial" panose="020B0604020202020204" pitchFamily="34" charset="0"/>
              <a:buChar char="•"/>
            </a:pPr>
            <a:r>
              <a:rPr lang="en-CA" sz="1400" dirty="0" smtClean="0"/>
              <a:t>Gail Farnsworth – My Gym – Nackawic &amp; Area Wellness Committee</a:t>
            </a:r>
          </a:p>
          <a:p>
            <a:pPr marL="285750" indent="-285750" algn="ctr">
              <a:buFont typeface="Arial" panose="020B0604020202020204" pitchFamily="34" charset="0"/>
              <a:buChar char="•"/>
            </a:pPr>
            <a:r>
              <a:rPr lang="en-CA" sz="1400" dirty="0" smtClean="0"/>
              <a:t>Danny Braun – </a:t>
            </a:r>
            <a:r>
              <a:rPr lang="en-CA" sz="1400" dirty="0" err="1" smtClean="0"/>
              <a:t>Tobique</a:t>
            </a:r>
            <a:r>
              <a:rPr lang="en-CA" sz="1400" dirty="0" smtClean="0"/>
              <a:t> Health Center – Community Coordinator</a:t>
            </a:r>
          </a:p>
          <a:p>
            <a:pPr marL="285750" indent="-285750" algn="ctr">
              <a:buFont typeface="Arial" panose="020B0604020202020204" pitchFamily="34" charset="0"/>
              <a:buChar char="•"/>
            </a:pPr>
            <a:r>
              <a:rPr lang="en-CA" sz="1400" dirty="0" smtClean="0"/>
              <a:t>Marta Dingle for Colleen MacDonald – Public Health - Dietitian</a:t>
            </a:r>
          </a:p>
          <a:p>
            <a:pPr marL="285750" indent="-285750" algn="ctr">
              <a:buFont typeface="Arial" panose="020B0604020202020204" pitchFamily="34" charset="0"/>
              <a:buChar char="•"/>
            </a:pPr>
            <a:r>
              <a:rPr lang="en-US" sz="1400" dirty="0" smtClean="0"/>
              <a:t> </a:t>
            </a:r>
            <a:r>
              <a:rPr lang="en-US" sz="1400" dirty="0"/>
              <a:t>Sue McLaughlin – Valley Family Resource </a:t>
            </a:r>
            <a:r>
              <a:rPr lang="en-US" sz="1400" dirty="0" smtClean="0"/>
              <a:t>Center</a:t>
            </a:r>
          </a:p>
          <a:p>
            <a:pPr marL="285750" indent="-285750" algn="ctr">
              <a:buFont typeface="Arial" panose="020B0604020202020204" pitchFamily="34" charset="0"/>
              <a:buChar char="•"/>
            </a:pPr>
            <a:r>
              <a:rPr lang="en-US" sz="1400" dirty="0" smtClean="0"/>
              <a:t>Victoria Hutt  - McCain Art Gallery</a:t>
            </a:r>
          </a:p>
          <a:p>
            <a:pPr marL="285750" indent="-285750" algn="ctr">
              <a:buFont typeface="Arial" panose="020B0604020202020204" pitchFamily="34" charset="0"/>
              <a:buChar char="•"/>
            </a:pPr>
            <a:r>
              <a:rPr lang="en-US" sz="1400" dirty="0" smtClean="0"/>
              <a:t>Allison Sappier – </a:t>
            </a:r>
            <a:r>
              <a:rPr lang="en-US" sz="1400" dirty="0" err="1" smtClean="0"/>
              <a:t>Tobique</a:t>
            </a:r>
            <a:r>
              <a:rPr lang="en-US" sz="1400" dirty="0" smtClean="0"/>
              <a:t> First Nations</a:t>
            </a:r>
          </a:p>
          <a:p>
            <a:pPr marL="285750" indent="-285750" algn="ctr">
              <a:buFont typeface="Arial" panose="020B0604020202020204" pitchFamily="34" charset="0"/>
              <a:buChar char="•"/>
            </a:pPr>
            <a:r>
              <a:rPr lang="en-US" sz="1400" dirty="0" smtClean="0"/>
              <a:t>Janet Gee – Go Ahead Senior’s Coordinator</a:t>
            </a:r>
          </a:p>
          <a:p>
            <a:pPr marL="285750" indent="-285750" algn="ctr">
              <a:buFont typeface="Arial" panose="020B0604020202020204" pitchFamily="34" charset="0"/>
              <a:buChar char="•"/>
            </a:pPr>
            <a:r>
              <a:rPr lang="en-US" sz="1400" dirty="0" smtClean="0"/>
              <a:t>Rosalyn Drake – Riverside Court </a:t>
            </a:r>
          </a:p>
          <a:p>
            <a:pPr marL="285750" indent="-285750" algn="ctr">
              <a:buFont typeface="Arial" panose="020B0604020202020204" pitchFamily="34" charset="0"/>
              <a:buChar char="•"/>
            </a:pPr>
            <a:r>
              <a:rPr lang="en-US" sz="1400" dirty="0" smtClean="0"/>
              <a:t>Amanda Taylor – Talk With Me Program – ASD-W</a:t>
            </a:r>
            <a:endParaRPr lang="en-CA" sz="1400" dirty="0"/>
          </a:p>
          <a:p>
            <a:pPr marL="285750" indent="-285750" algn="ctr">
              <a:buFont typeface="Arial" panose="020B0604020202020204" pitchFamily="34" charset="0"/>
              <a:buChar char="•"/>
            </a:pPr>
            <a:r>
              <a:rPr lang="en-CA" sz="1400" dirty="0"/>
              <a:t>Kathy Sherwood Orser – Wellness Branch – Wellness Consultant</a:t>
            </a:r>
          </a:p>
          <a:p>
            <a:pPr marL="285750" indent="-285750" algn="ctr">
              <a:buFont typeface="Arial" panose="020B0604020202020204" pitchFamily="34" charset="0"/>
              <a:buChar char="•"/>
            </a:pPr>
            <a:r>
              <a:rPr lang="en-US" sz="1400" dirty="0" smtClean="0"/>
              <a:t>Theresa Blackburn – Wellness Ambassador</a:t>
            </a:r>
          </a:p>
        </p:txBody>
      </p:sp>
    </p:spTree>
    <p:extLst>
      <p:ext uri="{BB962C8B-B14F-4D97-AF65-F5344CB8AC3E}">
        <p14:creationId xmlns:p14="http://schemas.microsoft.com/office/powerpoint/2010/main" val="105375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533400" y="3657600"/>
            <a:ext cx="8116888" cy="1143000"/>
          </a:xfrm>
        </p:spPr>
        <p:txBody>
          <a:bodyPr>
            <a:normAutofit fontScale="90000"/>
          </a:bodyPr>
          <a:lstStyle/>
          <a:p>
            <a:pPr algn="ctr"/>
            <a:r>
              <a:rPr lang="fr-CA" altLang="en-US" smtClean="0"/>
              <a:t>The Development of Western Valley Wellness Network</a:t>
            </a:r>
          </a:p>
        </p:txBody>
      </p:sp>
      <p:sp>
        <p:nvSpPr>
          <p:cNvPr id="5123" name="ZoneTexte 3"/>
          <p:cNvSpPr txBox="1">
            <a:spLocks noChangeArrowheads="1"/>
          </p:cNvSpPr>
          <p:nvPr/>
        </p:nvSpPr>
        <p:spPr bwMode="auto">
          <a:xfrm rot="-574779">
            <a:off x="1017588" y="2963863"/>
            <a:ext cx="21002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464646"/>
                </a:solidFill>
                <a:latin typeface="Arial" pitchFamily="34" charset="0"/>
                <a:ea typeface="ヒラギノ角ゴ Pro W3" pitchFamily="48" charset="-128"/>
              </a:defRPr>
            </a:lvl1pPr>
            <a:lvl2pPr marL="742950" indent="-285750">
              <a:spcBef>
                <a:spcPct val="20000"/>
              </a:spcBef>
              <a:buChar char="–"/>
              <a:defRPr sz="2400">
                <a:solidFill>
                  <a:srgbClr val="464646"/>
                </a:solidFill>
                <a:latin typeface="Arial" pitchFamily="34" charset="0"/>
                <a:ea typeface="ヒラギノ角ゴ Pro W3" pitchFamily="48" charset="-128"/>
              </a:defRPr>
            </a:lvl2pPr>
            <a:lvl3pPr marL="1143000" indent="-228600">
              <a:spcBef>
                <a:spcPct val="20000"/>
              </a:spcBef>
              <a:buChar char="•"/>
              <a:defRPr sz="2400">
                <a:solidFill>
                  <a:srgbClr val="464646"/>
                </a:solidFill>
                <a:latin typeface="Arial" pitchFamily="34" charset="0"/>
                <a:ea typeface="ヒラギノ角ゴ Pro W3" pitchFamily="48" charset="-128"/>
              </a:defRPr>
            </a:lvl3pPr>
            <a:lvl4pPr marL="1600200" indent="-228600">
              <a:spcBef>
                <a:spcPct val="20000"/>
              </a:spcBef>
              <a:buChar char="–"/>
              <a:defRPr sz="2000">
                <a:solidFill>
                  <a:srgbClr val="464646"/>
                </a:solidFill>
                <a:latin typeface="Arial" pitchFamily="34" charset="0"/>
                <a:ea typeface="ヒラギノ角ゴ Pro W3" pitchFamily="48" charset="-128"/>
              </a:defRPr>
            </a:lvl4pPr>
            <a:lvl5pPr marL="2057400" indent="-228600">
              <a:spcBef>
                <a:spcPct val="20000"/>
              </a:spcBef>
              <a:buChar char="»"/>
              <a:defRPr sz="2000">
                <a:solidFill>
                  <a:srgbClr val="464646"/>
                </a:solidFill>
                <a:latin typeface="Arial" pitchFamily="34" charset="0"/>
                <a:ea typeface="ヒラギノ角ゴ Pro W3" pitchFamily="48" charset="-128"/>
              </a:defRPr>
            </a:lvl5pPr>
            <a:lvl6pPr marL="2514600" indent="-228600" eaLnBrk="0" fontAlgn="base" hangingPunct="0">
              <a:spcBef>
                <a:spcPct val="20000"/>
              </a:spcBef>
              <a:spcAft>
                <a:spcPct val="0"/>
              </a:spcAft>
              <a:buChar char="»"/>
              <a:defRPr sz="2000">
                <a:solidFill>
                  <a:srgbClr val="464646"/>
                </a:solidFill>
                <a:latin typeface="Arial" pitchFamily="34" charset="0"/>
                <a:ea typeface="ヒラギノ角ゴ Pro W3" pitchFamily="48" charset="-128"/>
              </a:defRPr>
            </a:lvl6pPr>
            <a:lvl7pPr marL="2971800" indent="-228600" eaLnBrk="0" fontAlgn="base" hangingPunct="0">
              <a:spcBef>
                <a:spcPct val="20000"/>
              </a:spcBef>
              <a:spcAft>
                <a:spcPct val="0"/>
              </a:spcAft>
              <a:buChar char="»"/>
              <a:defRPr sz="2000">
                <a:solidFill>
                  <a:srgbClr val="464646"/>
                </a:solidFill>
                <a:latin typeface="Arial" pitchFamily="34" charset="0"/>
                <a:ea typeface="ヒラギノ角ゴ Pro W3" pitchFamily="48" charset="-128"/>
              </a:defRPr>
            </a:lvl7pPr>
            <a:lvl8pPr marL="3429000" indent="-228600" eaLnBrk="0" fontAlgn="base" hangingPunct="0">
              <a:spcBef>
                <a:spcPct val="20000"/>
              </a:spcBef>
              <a:spcAft>
                <a:spcPct val="0"/>
              </a:spcAft>
              <a:buChar char="»"/>
              <a:defRPr sz="2000">
                <a:solidFill>
                  <a:srgbClr val="464646"/>
                </a:solidFill>
                <a:latin typeface="Arial" pitchFamily="34" charset="0"/>
                <a:ea typeface="ヒラギノ角ゴ Pro W3" pitchFamily="48" charset="-128"/>
              </a:defRPr>
            </a:lvl8pPr>
            <a:lvl9pPr marL="3886200" indent="-228600" eaLnBrk="0" fontAlgn="base" hangingPunct="0">
              <a:spcBef>
                <a:spcPct val="20000"/>
              </a:spcBef>
              <a:spcAft>
                <a:spcPct val="0"/>
              </a:spcAft>
              <a:buChar char="»"/>
              <a:defRPr sz="2000">
                <a:solidFill>
                  <a:srgbClr val="464646"/>
                </a:solidFill>
                <a:latin typeface="Arial" pitchFamily="34" charset="0"/>
                <a:ea typeface="ヒラギノ角ゴ Pro W3" pitchFamily="48" charset="-128"/>
              </a:defRPr>
            </a:lvl9pPr>
          </a:lstStyle>
          <a:p>
            <a:pPr>
              <a:spcBef>
                <a:spcPct val="0"/>
              </a:spcBef>
              <a:buFontTx/>
              <a:buNone/>
            </a:pPr>
            <a:r>
              <a:rPr lang="fr-CA" altLang="en-US" sz="1100">
                <a:solidFill>
                  <a:schemeClr val="tx1"/>
                </a:solidFill>
              </a:rPr>
              <a:t>Wellness Forum, March 2012</a:t>
            </a:r>
          </a:p>
        </p:txBody>
      </p:sp>
      <p:pic>
        <p:nvPicPr>
          <p:cNvPr id="512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rot="21008349">
            <a:off x="509588" y="576263"/>
            <a:ext cx="3548062" cy="2343150"/>
          </a:xfrm>
        </p:spPr>
      </p:pic>
      <p:pic>
        <p:nvPicPr>
          <p:cNvPr id="51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55566">
            <a:off x="5073817" y="903187"/>
            <a:ext cx="3556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rot="1129451">
            <a:off x="4632325" y="2663825"/>
            <a:ext cx="2238375" cy="254000"/>
          </a:xfrm>
          <a:prstGeom prst="rect">
            <a:avLst/>
          </a:prstGeom>
          <a:noFill/>
        </p:spPr>
        <p:txBody>
          <a:bodyPr>
            <a:spAutoFit/>
          </a:bodyPr>
          <a:lstStyle/>
          <a:p>
            <a:pPr>
              <a:defRPr/>
            </a:pPr>
            <a:r>
              <a:rPr lang="en-CA" sz="1050" dirty="0">
                <a:latin typeface="Arial" charset="0"/>
              </a:rPr>
              <a:t>Public Dialogue – Wellness Forum </a:t>
            </a:r>
          </a:p>
        </p:txBody>
      </p:sp>
    </p:spTree>
    <p:extLst>
      <p:ext uri="{BB962C8B-B14F-4D97-AF65-F5344CB8AC3E}">
        <p14:creationId xmlns:p14="http://schemas.microsoft.com/office/powerpoint/2010/main" val="62793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idx="1"/>
          </p:nvPr>
        </p:nvSpPr>
        <p:spPr>
          <a:xfrm>
            <a:off x="457200" y="1371600"/>
            <a:ext cx="8077200" cy="4343400"/>
          </a:xfrm>
        </p:spPr>
        <p:txBody>
          <a:bodyPr>
            <a:normAutofit lnSpcReduction="10000"/>
          </a:bodyPr>
          <a:lstStyle/>
          <a:p>
            <a:pPr algn="ctr">
              <a:buFontTx/>
              <a:buNone/>
              <a:defRPr/>
            </a:pPr>
            <a:r>
              <a:rPr lang="en-CA" dirty="0" smtClean="0"/>
              <a:t>Communities</a:t>
            </a:r>
          </a:p>
          <a:p>
            <a:pPr marL="0" indent="0">
              <a:buFontTx/>
              <a:buNone/>
              <a:defRPr/>
            </a:pPr>
            <a:r>
              <a:rPr lang="en-CA" sz="1400" b="1" dirty="0"/>
              <a:t>ENHANCING WELLNESS AWARENESS</a:t>
            </a:r>
          </a:p>
          <a:p>
            <a:pPr marL="0" indent="0">
              <a:buFontTx/>
              <a:buNone/>
              <a:defRPr/>
            </a:pPr>
            <a:r>
              <a:rPr lang="en-US" sz="1400" i="1" dirty="0"/>
              <a:t>• Strengthen communication between providers, facilities </a:t>
            </a:r>
            <a:r>
              <a:rPr lang="en-US" sz="1400" i="1" dirty="0" smtClean="0"/>
              <a:t>and </a:t>
            </a:r>
            <a:r>
              <a:rPr lang="en-CA" sz="1400" i="1" dirty="0" smtClean="0"/>
              <a:t>communities </a:t>
            </a:r>
            <a:r>
              <a:rPr lang="en-CA" sz="1400" i="1" dirty="0"/>
              <a:t>(e.g., newsletters, social media, </a:t>
            </a:r>
            <a:r>
              <a:rPr lang="en-CA" sz="1400" i="1" dirty="0" smtClean="0"/>
              <a:t>centralized community </a:t>
            </a:r>
            <a:r>
              <a:rPr lang="en-CA" sz="1400" i="1" dirty="0"/>
              <a:t>bulletin boards)</a:t>
            </a:r>
          </a:p>
          <a:p>
            <a:pPr marL="0" indent="0">
              <a:buFontTx/>
              <a:buNone/>
              <a:defRPr/>
            </a:pPr>
            <a:r>
              <a:rPr lang="en-US" sz="1400" i="1" dirty="0"/>
              <a:t>• Increase health and wellness education</a:t>
            </a:r>
          </a:p>
          <a:p>
            <a:pPr marL="0" indent="0">
              <a:buFontTx/>
              <a:buNone/>
              <a:defRPr/>
            </a:pPr>
            <a:r>
              <a:rPr lang="en-US" sz="1400" i="1" dirty="0"/>
              <a:t>• </a:t>
            </a:r>
            <a:r>
              <a:rPr lang="en-US" sz="1400" i="1" dirty="0" smtClean="0"/>
              <a:t>Increase </a:t>
            </a:r>
            <a:r>
              <a:rPr lang="en-US" sz="1400" i="1" dirty="0"/>
              <a:t>awareness of natural resources in Western </a:t>
            </a:r>
            <a:r>
              <a:rPr lang="en-US" sz="1400" i="1" dirty="0" smtClean="0"/>
              <a:t>Valley</a:t>
            </a:r>
          </a:p>
          <a:p>
            <a:pPr marL="0" indent="0">
              <a:buFontTx/>
              <a:buNone/>
              <a:defRPr/>
            </a:pPr>
            <a:endParaRPr lang="en-US" sz="1400" i="1" dirty="0"/>
          </a:p>
          <a:p>
            <a:pPr marL="0" indent="0">
              <a:buFontTx/>
              <a:buNone/>
              <a:defRPr/>
            </a:pPr>
            <a:r>
              <a:rPr lang="en-CA" sz="1400" b="1" dirty="0"/>
              <a:t>ENHANCING WELLNESS PARTICIPATION</a:t>
            </a:r>
          </a:p>
          <a:p>
            <a:pPr marL="0" indent="0">
              <a:buFontTx/>
              <a:buNone/>
              <a:defRPr/>
            </a:pPr>
            <a:r>
              <a:rPr lang="en-US" sz="1400" i="1" dirty="0"/>
              <a:t>• Increase access to programs and facilities</a:t>
            </a:r>
          </a:p>
          <a:p>
            <a:pPr marL="0" indent="0">
              <a:buFontTx/>
              <a:buNone/>
              <a:defRPr/>
            </a:pPr>
            <a:r>
              <a:rPr lang="en-US" sz="1400" i="1" dirty="0"/>
              <a:t>• Maximize community </a:t>
            </a:r>
            <a:r>
              <a:rPr lang="en-US" sz="1400" i="1" dirty="0" err="1"/>
              <a:t>centres</a:t>
            </a:r>
            <a:r>
              <a:rPr lang="en-US" sz="1400" i="1" dirty="0"/>
              <a:t> and ensure equitable </a:t>
            </a:r>
            <a:r>
              <a:rPr lang="en-US" sz="1400" i="1" dirty="0" smtClean="0"/>
              <a:t>access</a:t>
            </a:r>
          </a:p>
          <a:p>
            <a:pPr marL="0" indent="0">
              <a:buFontTx/>
              <a:buNone/>
              <a:defRPr/>
            </a:pPr>
            <a:endParaRPr lang="en-US" sz="1400" i="1" dirty="0"/>
          </a:p>
          <a:p>
            <a:pPr marL="0" indent="0">
              <a:buFontTx/>
              <a:buNone/>
              <a:defRPr/>
            </a:pPr>
            <a:r>
              <a:rPr lang="en-CA" sz="1400" b="1" dirty="0"/>
              <a:t>ENHANCING WELLNESS ENVIRONMENTS</a:t>
            </a:r>
          </a:p>
          <a:p>
            <a:pPr marL="0" indent="0">
              <a:buFontTx/>
              <a:buNone/>
              <a:defRPr/>
            </a:pPr>
            <a:r>
              <a:rPr lang="en-US" sz="1400" i="1" dirty="0"/>
              <a:t>• Provide incentives for wellness (e.g., tax incentive for</a:t>
            </a:r>
          </a:p>
          <a:p>
            <a:pPr marL="0" indent="0">
              <a:buFontTx/>
              <a:buNone/>
              <a:defRPr/>
            </a:pPr>
            <a:r>
              <a:rPr lang="en-US" sz="1400" i="1" dirty="0"/>
              <a:t>volunteer hours, exempt taxes for sports and recreation)</a:t>
            </a:r>
          </a:p>
          <a:p>
            <a:pPr marL="0" indent="0">
              <a:buFontTx/>
              <a:buNone/>
              <a:defRPr/>
            </a:pPr>
            <a:r>
              <a:rPr lang="en-US" sz="1400" i="1" dirty="0"/>
              <a:t>• Build communities with </a:t>
            </a:r>
            <a:r>
              <a:rPr lang="en-US" sz="1400" i="1" dirty="0" smtClean="0"/>
              <a:t>active transportation environments</a:t>
            </a:r>
            <a:endParaRPr lang="en-US" sz="1400" i="1" dirty="0"/>
          </a:p>
          <a:p>
            <a:pPr marL="0" indent="0">
              <a:buFontTx/>
              <a:buNone/>
              <a:defRPr/>
            </a:pPr>
            <a:r>
              <a:rPr lang="en-US" sz="1400" i="1" dirty="0"/>
              <a:t>• Engage Town Councils in </a:t>
            </a:r>
            <a:r>
              <a:rPr lang="en-US" sz="1400" i="1" dirty="0" smtClean="0"/>
              <a:t>wellness </a:t>
            </a:r>
            <a:r>
              <a:rPr lang="en-US" sz="1400" i="1" dirty="0"/>
              <a:t>mandate</a:t>
            </a:r>
            <a:endParaRPr lang="en-CA" sz="1400" dirty="0" smtClean="0"/>
          </a:p>
        </p:txBody>
      </p:sp>
      <p:sp>
        <p:nvSpPr>
          <p:cNvPr id="19459" name="Titre 1"/>
          <p:cNvSpPr>
            <a:spLocks noGrp="1"/>
          </p:cNvSpPr>
          <p:nvPr>
            <p:ph type="title"/>
          </p:nvPr>
        </p:nvSpPr>
        <p:spPr>
          <a:xfrm>
            <a:off x="1295400" y="228600"/>
            <a:ext cx="6629400" cy="814388"/>
          </a:xfrm>
        </p:spPr>
        <p:txBody>
          <a:bodyPr>
            <a:noAutofit/>
          </a:bodyPr>
          <a:lstStyle/>
          <a:p>
            <a:pPr algn="ctr"/>
            <a:r>
              <a:rPr lang="fr-CA" altLang="en-US" sz="2800" dirty="0" err="1" smtClean="0"/>
              <a:t>Stakeholder</a:t>
            </a:r>
            <a:r>
              <a:rPr lang="fr-CA" altLang="en-US" sz="2800" dirty="0" smtClean="0"/>
              <a:t> </a:t>
            </a:r>
            <a:r>
              <a:rPr lang="fr-CA" altLang="en-US" sz="2800" dirty="0" err="1" smtClean="0"/>
              <a:t>recommendations</a:t>
            </a:r>
            <a:r>
              <a:rPr lang="fr-CA" altLang="en-US" sz="2800" dirty="0" smtClean="0"/>
              <a:t> for </a:t>
            </a:r>
            <a:br>
              <a:rPr lang="fr-CA" altLang="en-US" sz="2800" dirty="0" smtClean="0"/>
            </a:br>
            <a:r>
              <a:rPr lang="fr-CA" altLang="en-US" sz="2800" dirty="0" smtClean="0"/>
              <a:t>future action: 2012</a:t>
            </a:r>
          </a:p>
        </p:txBody>
      </p:sp>
      <p:pic>
        <p:nvPicPr>
          <p:cNvPr id="4" name="Picture 2" descr="C:\Users\KS4953\AppData\Local\Microsoft\Windows\Temporary Internet Files\Content.Outlook\LPDNFTTJ\WVWN Logo July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79513"/>
            <a:ext cx="1526117" cy="152400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3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1373</Words>
  <Application>Microsoft Office PowerPoint</Application>
  <PresentationFormat>On-screen Show (4:3)</PresentationFormat>
  <Paragraphs>259</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Blank Presentation</vt:lpstr>
      <vt:lpstr>PowerPoint Presentation</vt:lpstr>
      <vt:lpstr>PowerPoint Presentation</vt:lpstr>
      <vt:lpstr>Western Valley</vt:lpstr>
      <vt:lpstr>Our process …</vt:lpstr>
      <vt:lpstr>PowerPoint Presentation</vt:lpstr>
      <vt:lpstr>PowerPoint Presentation</vt:lpstr>
      <vt:lpstr>PowerPoint Presentation</vt:lpstr>
      <vt:lpstr>The Development of Western Valley Wellness Network</vt:lpstr>
      <vt:lpstr>Stakeholder recommendations for  future action: 2012</vt:lpstr>
      <vt:lpstr>Stakeholder recommendations for  future action: 2012</vt:lpstr>
      <vt:lpstr>Stakeholder recommendations for  future action: 2012</vt:lpstr>
      <vt:lpstr>Stakeholder recommendations for  future action: 2012</vt:lpstr>
      <vt:lpstr>PowerPoint Presentation</vt:lpstr>
      <vt:lpstr>PowerPoint Presentation</vt:lpstr>
      <vt:lpstr> Community Capacity Building (NOW ASSET BASED DEVELOPMENT)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NBDOE</dc:creator>
  <cp:lastModifiedBy>NBDOE</cp:lastModifiedBy>
  <cp:revision>22</cp:revision>
  <dcterms:created xsi:type="dcterms:W3CDTF">2014-09-02T13:37:18Z</dcterms:created>
  <dcterms:modified xsi:type="dcterms:W3CDTF">2015-06-17T18:49:26Z</dcterms:modified>
</cp:coreProperties>
</file>